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04" r:id="rId3"/>
    <p:sldId id="271" r:id="rId4"/>
    <p:sldId id="272" r:id="rId5"/>
    <p:sldId id="264" r:id="rId6"/>
    <p:sldId id="263" r:id="rId7"/>
    <p:sldId id="267" r:id="rId8"/>
    <p:sldId id="280" r:id="rId9"/>
    <p:sldId id="278" r:id="rId10"/>
    <p:sldId id="281" r:id="rId11"/>
    <p:sldId id="257" r:id="rId12"/>
    <p:sldId id="259" r:id="rId13"/>
    <p:sldId id="258" r:id="rId14"/>
    <p:sldId id="260" r:id="rId15"/>
    <p:sldId id="296" r:id="rId16"/>
    <p:sldId id="297" r:id="rId17"/>
    <p:sldId id="298" r:id="rId18"/>
    <p:sldId id="288" r:id="rId19"/>
    <p:sldId id="291" r:id="rId20"/>
    <p:sldId id="282" r:id="rId21"/>
    <p:sldId id="283" r:id="rId22"/>
    <p:sldId id="284" r:id="rId23"/>
    <p:sldId id="285" r:id="rId24"/>
    <p:sldId id="300" r:id="rId25"/>
    <p:sldId id="290" r:id="rId26"/>
    <p:sldId id="294" r:id="rId27"/>
    <p:sldId id="274" r:id="rId28"/>
    <p:sldId id="287" r:id="rId29"/>
    <p:sldId id="301" r:id="rId30"/>
    <p:sldId id="302" r:id="rId31"/>
    <p:sldId id="303" r:id="rId32"/>
    <p:sldId id="292"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5" autoAdjust="0"/>
    <p:restoredTop sz="94660"/>
  </p:normalViewPr>
  <p:slideViewPr>
    <p:cSldViewPr>
      <p:cViewPr varScale="1">
        <p:scale>
          <a:sx n="107" d="100"/>
          <a:sy n="107" d="100"/>
        </p:scale>
        <p:origin x="-183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D1A1AE-1F0D-46A6-AB42-12CFB24F3919}" type="datetimeFigureOut">
              <a:rPr lang="en-US" smtClean="0"/>
              <a:t>10/23/2012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585FA2-5AE3-422F-9E81-0713995147D9}" type="slidenum">
              <a:rPr lang="en-US" smtClean="0"/>
              <a:t>‹#›</a:t>
            </a:fld>
            <a:endParaRPr lang="en-US"/>
          </a:p>
        </p:txBody>
      </p:sp>
    </p:spTree>
    <p:extLst>
      <p:ext uri="{BB962C8B-B14F-4D97-AF65-F5344CB8AC3E}">
        <p14:creationId xmlns:p14="http://schemas.microsoft.com/office/powerpoint/2010/main" val="580612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on.ted.com/Marshal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hlinkClick r:id="rId3"/>
              </a:rPr>
              <a:t>http://on.ted.com/Marshall</a:t>
            </a:r>
            <a:endParaRPr lang="en-US" dirty="0"/>
          </a:p>
        </p:txBody>
      </p:sp>
      <p:sp>
        <p:nvSpPr>
          <p:cNvPr id="4" name="Slide Number Placeholder 3"/>
          <p:cNvSpPr>
            <a:spLocks noGrp="1"/>
          </p:cNvSpPr>
          <p:nvPr>
            <p:ph type="sldNum" sz="quarter" idx="10"/>
          </p:nvPr>
        </p:nvSpPr>
        <p:spPr/>
        <p:txBody>
          <a:bodyPr/>
          <a:lstStyle/>
          <a:p>
            <a:fld id="{C5585FA2-5AE3-422F-9E81-0713995147D9}" type="slidenum">
              <a:rPr lang="en-US" smtClean="0"/>
              <a:t>2</a:t>
            </a:fld>
            <a:endParaRPr lang="en-US"/>
          </a:p>
        </p:txBody>
      </p:sp>
    </p:spTree>
    <p:extLst>
      <p:ext uri="{BB962C8B-B14F-4D97-AF65-F5344CB8AC3E}">
        <p14:creationId xmlns:p14="http://schemas.microsoft.com/office/powerpoint/2010/main" val="4005972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E466AE-8694-46C5-A867-358604F7B60A}" type="slidenum">
              <a:rPr lang="en-US"/>
              <a:pPr/>
              <a:t>3</a:t>
            </a:fld>
            <a:endParaRPr 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FC57A6-8604-444C-8F3A-41A19DE90939}" type="slidenum">
              <a:rPr lang="en-US"/>
              <a:pPr/>
              <a:t>4</a:t>
            </a:fld>
            <a:endParaRPr 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r>
              <a:rPr lang="en-US"/>
              <a:t>Five colors report, almost by happenstance, only five pieces of data (since the division between each year adds to 100%)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F8BB11-F217-4852-904B-BD47A6C6CB16}" type="slidenum">
              <a:rPr lang="en-US"/>
              <a:pPr/>
              <a:t>5</a:t>
            </a:fld>
            <a:endParaRPr 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750622-73A6-4E09-B303-0D80D79FE7AF}" type="slidenum">
              <a:rPr lang="en-US"/>
              <a:pPr/>
              <a:t>6</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5EC4FA-1505-46DC-83A3-9E526662420F}" type="slidenum">
              <a:rPr lang="en-US"/>
              <a:pPr/>
              <a:t>7</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white golf ball, flame orange</a:t>
            </a:r>
            <a:r>
              <a:rPr lang="en-US" baseline="0" dirty="0" smtClean="0"/>
              <a:t> (looks orange red), but out in golf course, much harder to spot</a:t>
            </a:r>
            <a:endParaRPr lang="en-US" dirty="0"/>
          </a:p>
        </p:txBody>
      </p:sp>
      <p:sp>
        <p:nvSpPr>
          <p:cNvPr id="4" name="Slide Number Placeholder 3"/>
          <p:cNvSpPr>
            <a:spLocks noGrp="1"/>
          </p:cNvSpPr>
          <p:nvPr>
            <p:ph type="sldNum" sz="quarter" idx="10"/>
          </p:nvPr>
        </p:nvSpPr>
        <p:spPr/>
        <p:txBody>
          <a:bodyPr/>
          <a:lstStyle/>
          <a:p>
            <a:fld id="{C5585FA2-5AE3-422F-9E81-0713995147D9}" type="slidenum">
              <a:rPr lang="en-US" smtClean="0"/>
              <a:t>19</a:t>
            </a:fld>
            <a:endParaRPr lang="en-US"/>
          </a:p>
        </p:txBody>
      </p:sp>
    </p:spTree>
    <p:extLst>
      <p:ext uri="{BB962C8B-B14F-4D97-AF65-F5344CB8AC3E}">
        <p14:creationId xmlns:p14="http://schemas.microsoft.com/office/powerpoint/2010/main" val="308729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91A5E8-400A-4CF7-BF6E-FCC5768277DC}" type="datetimeFigureOut">
              <a:rPr lang="en-US" smtClean="0"/>
              <a:t>10/23/2012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54A001-E676-48D0-B407-A7DC97893F01}" type="slidenum">
              <a:rPr lang="en-US" smtClean="0"/>
              <a:t>‹#›</a:t>
            </a:fld>
            <a:endParaRPr lang="en-US"/>
          </a:p>
        </p:txBody>
      </p:sp>
    </p:spTree>
    <p:extLst>
      <p:ext uri="{BB962C8B-B14F-4D97-AF65-F5344CB8AC3E}">
        <p14:creationId xmlns:p14="http://schemas.microsoft.com/office/powerpoint/2010/main" val="1585557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91A5E8-400A-4CF7-BF6E-FCC5768277DC}" type="datetimeFigureOut">
              <a:rPr lang="en-US" smtClean="0"/>
              <a:t>10/23/2012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54A001-E676-48D0-B407-A7DC97893F01}" type="slidenum">
              <a:rPr lang="en-US" smtClean="0"/>
              <a:t>‹#›</a:t>
            </a:fld>
            <a:endParaRPr lang="en-US"/>
          </a:p>
        </p:txBody>
      </p:sp>
    </p:spTree>
    <p:extLst>
      <p:ext uri="{BB962C8B-B14F-4D97-AF65-F5344CB8AC3E}">
        <p14:creationId xmlns:p14="http://schemas.microsoft.com/office/powerpoint/2010/main" val="320770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91A5E8-400A-4CF7-BF6E-FCC5768277DC}" type="datetimeFigureOut">
              <a:rPr lang="en-US" smtClean="0"/>
              <a:t>10/23/2012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54A001-E676-48D0-B407-A7DC97893F01}" type="slidenum">
              <a:rPr lang="en-US" smtClean="0"/>
              <a:t>‹#›</a:t>
            </a:fld>
            <a:endParaRPr lang="en-US"/>
          </a:p>
        </p:txBody>
      </p:sp>
    </p:spTree>
    <p:extLst>
      <p:ext uri="{BB962C8B-B14F-4D97-AF65-F5344CB8AC3E}">
        <p14:creationId xmlns:p14="http://schemas.microsoft.com/office/powerpoint/2010/main" val="93622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91A5E8-400A-4CF7-BF6E-FCC5768277DC}" type="datetimeFigureOut">
              <a:rPr lang="en-US" smtClean="0"/>
              <a:t>10/23/2012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54A001-E676-48D0-B407-A7DC97893F01}" type="slidenum">
              <a:rPr lang="en-US" smtClean="0"/>
              <a:t>‹#›</a:t>
            </a:fld>
            <a:endParaRPr lang="en-US"/>
          </a:p>
        </p:txBody>
      </p:sp>
    </p:spTree>
    <p:extLst>
      <p:ext uri="{BB962C8B-B14F-4D97-AF65-F5344CB8AC3E}">
        <p14:creationId xmlns:p14="http://schemas.microsoft.com/office/powerpoint/2010/main" val="2937802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91A5E8-400A-4CF7-BF6E-FCC5768277DC}" type="datetimeFigureOut">
              <a:rPr lang="en-US" smtClean="0"/>
              <a:t>10/23/2012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54A001-E676-48D0-B407-A7DC97893F01}" type="slidenum">
              <a:rPr lang="en-US" smtClean="0"/>
              <a:t>‹#›</a:t>
            </a:fld>
            <a:endParaRPr lang="en-US"/>
          </a:p>
        </p:txBody>
      </p:sp>
    </p:spTree>
    <p:extLst>
      <p:ext uri="{BB962C8B-B14F-4D97-AF65-F5344CB8AC3E}">
        <p14:creationId xmlns:p14="http://schemas.microsoft.com/office/powerpoint/2010/main" val="829319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91A5E8-400A-4CF7-BF6E-FCC5768277DC}" type="datetimeFigureOut">
              <a:rPr lang="en-US" smtClean="0"/>
              <a:t>10/23/2012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54A001-E676-48D0-B407-A7DC97893F01}" type="slidenum">
              <a:rPr lang="en-US" smtClean="0"/>
              <a:t>‹#›</a:t>
            </a:fld>
            <a:endParaRPr lang="en-US"/>
          </a:p>
        </p:txBody>
      </p:sp>
    </p:spTree>
    <p:extLst>
      <p:ext uri="{BB962C8B-B14F-4D97-AF65-F5344CB8AC3E}">
        <p14:creationId xmlns:p14="http://schemas.microsoft.com/office/powerpoint/2010/main" val="2147150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91A5E8-400A-4CF7-BF6E-FCC5768277DC}" type="datetimeFigureOut">
              <a:rPr lang="en-US" smtClean="0"/>
              <a:t>10/23/2012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54A001-E676-48D0-B407-A7DC97893F01}" type="slidenum">
              <a:rPr lang="en-US" smtClean="0"/>
              <a:t>‹#›</a:t>
            </a:fld>
            <a:endParaRPr lang="en-US"/>
          </a:p>
        </p:txBody>
      </p:sp>
    </p:spTree>
    <p:extLst>
      <p:ext uri="{BB962C8B-B14F-4D97-AF65-F5344CB8AC3E}">
        <p14:creationId xmlns:p14="http://schemas.microsoft.com/office/powerpoint/2010/main" val="127073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91A5E8-400A-4CF7-BF6E-FCC5768277DC}" type="datetimeFigureOut">
              <a:rPr lang="en-US" smtClean="0"/>
              <a:t>10/23/2012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54A001-E676-48D0-B407-A7DC97893F01}" type="slidenum">
              <a:rPr lang="en-US" smtClean="0"/>
              <a:t>‹#›</a:t>
            </a:fld>
            <a:endParaRPr lang="en-US"/>
          </a:p>
        </p:txBody>
      </p:sp>
    </p:spTree>
    <p:extLst>
      <p:ext uri="{BB962C8B-B14F-4D97-AF65-F5344CB8AC3E}">
        <p14:creationId xmlns:p14="http://schemas.microsoft.com/office/powerpoint/2010/main" val="3982559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91A5E8-400A-4CF7-BF6E-FCC5768277DC}" type="datetimeFigureOut">
              <a:rPr lang="en-US" smtClean="0"/>
              <a:t>10/23/2012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54A001-E676-48D0-B407-A7DC97893F01}" type="slidenum">
              <a:rPr lang="en-US" smtClean="0"/>
              <a:t>‹#›</a:t>
            </a:fld>
            <a:endParaRPr lang="en-US"/>
          </a:p>
        </p:txBody>
      </p:sp>
    </p:spTree>
    <p:extLst>
      <p:ext uri="{BB962C8B-B14F-4D97-AF65-F5344CB8AC3E}">
        <p14:creationId xmlns:p14="http://schemas.microsoft.com/office/powerpoint/2010/main" val="2438839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91A5E8-400A-4CF7-BF6E-FCC5768277DC}" type="datetimeFigureOut">
              <a:rPr lang="en-US" smtClean="0"/>
              <a:t>10/23/2012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54A001-E676-48D0-B407-A7DC97893F01}" type="slidenum">
              <a:rPr lang="en-US" smtClean="0"/>
              <a:t>‹#›</a:t>
            </a:fld>
            <a:endParaRPr lang="en-US"/>
          </a:p>
        </p:txBody>
      </p:sp>
    </p:spTree>
    <p:extLst>
      <p:ext uri="{BB962C8B-B14F-4D97-AF65-F5344CB8AC3E}">
        <p14:creationId xmlns:p14="http://schemas.microsoft.com/office/powerpoint/2010/main" val="3116970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91A5E8-400A-4CF7-BF6E-FCC5768277DC}" type="datetimeFigureOut">
              <a:rPr lang="en-US" smtClean="0"/>
              <a:t>10/23/2012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54A001-E676-48D0-B407-A7DC97893F01}" type="slidenum">
              <a:rPr lang="en-US" smtClean="0"/>
              <a:t>‹#›</a:t>
            </a:fld>
            <a:endParaRPr lang="en-US"/>
          </a:p>
        </p:txBody>
      </p:sp>
    </p:spTree>
    <p:extLst>
      <p:ext uri="{BB962C8B-B14F-4D97-AF65-F5344CB8AC3E}">
        <p14:creationId xmlns:p14="http://schemas.microsoft.com/office/powerpoint/2010/main" val="1431437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91A5E8-400A-4CF7-BF6E-FCC5768277DC}" type="datetimeFigureOut">
              <a:rPr lang="en-US" smtClean="0"/>
              <a:t>10/23/2012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54A001-E676-48D0-B407-A7DC97893F01}" type="slidenum">
              <a:rPr lang="en-US" smtClean="0"/>
              <a:t>‹#›</a:t>
            </a:fld>
            <a:endParaRPr lang="en-US"/>
          </a:p>
        </p:txBody>
      </p:sp>
    </p:spTree>
    <p:extLst>
      <p:ext uri="{BB962C8B-B14F-4D97-AF65-F5344CB8AC3E}">
        <p14:creationId xmlns:p14="http://schemas.microsoft.com/office/powerpoint/2010/main" val="2549807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00200"/>
            <a:ext cx="8610600" cy="1470025"/>
          </a:xfrm>
        </p:spPr>
        <p:txBody>
          <a:bodyPr/>
          <a:lstStyle/>
          <a:p>
            <a:r>
              <a:rPr lang="en-US" dirty="0" smtClean="0"/>
              <a:t>Lecture 5: using color and shading</a:t>
            </a:r>
            <a:endParaRPr lang="en-US" dirty="0"/>
          </a:p>
        </p:txBody>
      </p:sp>
      <p:sp>
        <p:nvSpPr>
          <p:cNvPr id="3" name="Subtitle 2"/>
          <p:cNvSpPr>
            <a:spLocks noGrp="1"/>
          </p:cNvSpPr>
          <p:nvPr>
            <p:ph type="subTitle" idx="1"/>
          </p:nvPr>
        </p:nvSpPr>
        <p:spPr>
          <a:xfrm>
            <a:off x="1371600" y="3355975"/>
            <a:ext cx="6400800" cy="1752600"/>
          </a:xfrm>
        </p:spPr>
        <p:txBody>
          <a:bodyPr>
            <a:normAutofit fontScale="85000" lnSpcReduction="20000"/>
          </a:bodyPr>
          <a:lstStyle/>
          <a:p>
            <a:r>
              <a:rPr lang="en-US" dirty="0" smtClean="0"/>
              <a:t>Trevor A. Branch</a:t>
            </a:r>
          </a:p>
          <a:p>
            <a:r>
              <a:rPr lang="en-US" dirty="0" smtClean="0"/>
              <a:t>tbranch@uw.edu</a:t>
            </a:r>
          </a:p>
          <a:p>
            <a:r>
              <a:rPr lang="en-US" dirty="0" smtClean="0"/>
              <a:t>Beautiful graphics in R, FISH507H</a:t>
            </a:r>
          </a:p>
          <a:p>
            <a:r>
              <a:rPr lang="en-US" dirty="0" smtClean="0"/>
              <a:t>SAFS, University of Washington</a:t>
            </a:r>
            <a:endParaRPr lang="en-US" dirty="0"/>
          </a:p>
        </p:txBody>
      </p:sp>
    </p:spTree>
    <p:extLst>
      <p:ext uri="{BB962C8B-B14F-4D97-AF65-F5344CB8AC3E}">
        <p14:creationId xmlns:p14="http://schemas.microsoft.com/office/powerpoint/2010/main" val="41891031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57" y="304800"/>
            <a:ext cx="8229600" cy="830997"/>
          </a:xfrm>
          <a:prstGeom prst="rect">
            <a:avLst/>
          </a:prstGeom>
        </p:spPr>
        <p:txBody>
          <a:bodyPr wrap="square">
            <a:spAutoFit/>
          </a:bodyPr>
          <a:lstStyle/>
          <a:p>
            <a:pPr algn="ctr"/>
            <a:r>
              <a:rPr lang="en-US" sz="2400" dirty="0" smtClean="0"/>
              <a:t>“</a:t>
            </a:r>
            <a:r>
              <a:rPr lang="en-US" sz="2400" dirty="0" err="1" smtClean="0"/>
              <a:t>Tufte</a:t>
            </a:r>
            <a:r>
              <a:rPr lang="en-US" sz="2400" dirty="0" smtClean="0"/>
              <a:t>: Using </a:t>
            </a:r>
            <a:r>
              <a:rPr lang="en-US" sz="2400" dirty="0"/>
              <a:t>a single hue with variations in intensity allows instant interpretation</a:t>
            </a:r>
            <a:r>
              <a:rPr lang="en-US" sz="2400" dirty="0" smtClean="0"/>
              <a:t>”</a:t>
            </a:r>
            <a:endParaRPr lang="en-US" sz="24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52264"/>
            <a:ext cx="9144000" cy="3162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239513" y="2105132"/>
            <a:ext cx="2746457" cy="369332"/>
          </a:xfrm>
          <a:prstGeom prst="rect">
            <a:avLst/>
          </a:prstGeom>
          <a:noFill/>
        </p:spPr>
        <p:txBody>
          <a:bodyPr wrap="none" rtlCol="0">
            <a:spAutoFit/>
          </a:bodyPr>
          <a:lstStyle/>
          <a:p>
            <a:pPr algn="ctr"/>
            <a:r>
              <a:rPr lang="en-US" b="1" dirty="0" smtClean="0"/>
              <a:t>Chlorophyll concentrations</a:t>
            </a:r>
            <a:endParaRPr lang="en-US" b="1" dirty="0"/>
          </a:p>
        </p:txBody>
      </p:sp>
      <p:sp>
        <p:nvSpPr>
          <p:cNvPr id="6" name="TextBox 5"/>
          <p:cNvSpPr txBox="1"/>
          <p:nvPr/>
        </p:nvSpPr>
        <p:spPr>
          <a:xfrm>
            <a:off x="3124200" y="6400800"/>
            <a:ext cx="6019801" cy="276999"/>
          </a:xfrm>
          <a:prstGeom prst="rect">
            <a:avLst/>
          </a:prstGeom>
          <a:noFill/>
        </p:spPr>
        <p:txBody>
          <a:bodyPr wrap="square" rtlCol="0">
            <a:spAutoFit/>
          </a:bodyPr>
          <a:lstStyle/>
          <a:p>
            <a:pPr algn="r"/>
            <a:r>
              <a:rPr lang="en-US" sz="1200" dirty="0" smtClean="0">
                <a:solidFill>
                  <a:schemeClr val="bg1">
                    <a:lumMod val="50000"/>
                  </a:schemeClr>
                </a:solidFill>
              </a:rPr>
              <a:t>Figure by Daniel Palacios, in Branch et al. (2007) Mammal Review 37:116-175</a:t>
            </a:r>
            <a:endParaRPr lang="en-US" sz="1200" dirty="0">
              <a:solidFill>
                <a:schemeClr val="bg1">
                  <a:lumMod val="50000"/>
                </a:schemeClr>
              </a:solidFill>
            </a:endParaRPr>
          </a:p>
        </p:txBody>
      </p:sp>
    </p:spTree>
    <p:extLst>
      <p:ext uri="{BB962C8B-B14F-4D97-AF65-F5344CB8AC3E}">
        <p14:creationId xmlns:p14="http://schemas.microsoft.com/office/powerpoint/2010/main" val="20856549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566" y="703134"/>
            <a:ext cx="5199234" cy="508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49165" y="304800"/>
            <a:ext cx="6705601" cy="461665"/>
          </a:xfrm>
          <a:prstGeom prst="rect">
            <a:avLst/>
          </a:prstGeom>
          <a:noFill/>
        </p:spPr>
        <p:txBody>
          <a:bodyPr wrap="square" rtlCol="0">
            <a:spAutoFit/>
          </a:bodyPr>
          <a:lstStyle/>
          <a:p>
            <a:pPr algn="ctr"/>
            <a:r>
              <a:rPr lang="en-US" sz="2400" dirty="0" smtClean="0"/>
              <a:t>Pitches by baseball player Oscar Villarreal, 2008</a:t>
            </a:r>
            <a:endParaRPr lang="en-US" sz="2400" dirty="0"/>
          </a:p>
        </p:txBody>
      </p:sp>
      <p:sp>
        <p:nvSpPr>
          <p:cNvPr id="7" name="TextBox 6"/>
          <p:cNvSpPr txBox="1"/>
          <p:nvPr/>
        </p:nvSpPr>
        <p:spPr>
          <a:xfrm>
            <a:off x="3124200" y="6172200"/>
            <a:ext cx="6019801" cy="461665"/>
          </a:xfrm>
          <a:prstGeom prst="rect">
            <a:avLst/>
          </a:prstGeom>
          <a:noFill/>
        </p:spPr>
        <p:txBody>
          <a:bodyPr wrap="square" rtlCol="0">
            <a:spAutoFit/>
          </a:bodyPr>
          <a:lstStyle/>
          <a:p>
            <a:pPr algn="r"/>
            <a:r>
              <a:rPr lang="en-US" sz="1200" dirty="0" smtClean="0">
                <a:solidFill>
                  <a:schemeClr val="tx1">
                    <a:lumMod val="50000"/>
                    <a:lumOff val="50000"/>
                  </a:schemeClr>
                </a:solidFill>
              </a:rPr>
              <a:t>M. Driscoll (2010) Color: the Cinderella of data visualization. pp. 59-67 in: </a:t>
            </a:r>
          </a:p>
          <a:p>
            <a:pPr algn="r"/>
            <a:r>
              <a:rPr lang="en-US" sz="1200" dirty="0" smtClean="0">
                <a:solidFill>
                  <a:schemeClr val="tx1">
                    <a:lumMod val="50000"/>
                    <a:lumOff val="50000"/>
                  </a:schemeClr>
                </a:solidFill>
              </a:rPr>
              <a:t>Steele &amp; </a:t>
            </a:r>
            <a:r>
              <a:rPr lang="en-US" sz="1200" dirty="0" err="1" smtClean="0">
                <a:solidFill>
                  <a:schemeClr val="tx1">
                    <a:lumMod val="50000"/>
                    <a:lumOff val="50000"/>
                  </a:schemeClr>
                </a:solidFill>
              </a:rPr>
              <a:t>Ilinsky</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eds</a:t>
            </a:r>
            <a:r>
              <a:rPr lang="en-US" sz="1200" dirty="0" smtClean="0">
                <a:solidFill>
                  <a:schemeClr val="tx1">
                    <a:lumMod val="50000"/>
                    <a:lumOff val="50000"/>
                  </a:schemeClr>
                </a:solidFill>
              </a:rPr>
              <a:t>) Beautiful visualization: looking at data through the eyes of experts. </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3843643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781175"/>
            <a:ext cx="897255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23999" y="681335"/>
            <a:ext cx="6019801" cy="461665"/>
          </a:xfrm>
          <a:prstGeom prst="rect">
            <a:avLst/>
          </a:prstGeom>
          <a:noFill/>
        </p:spPr>
        <p:txBody>
          <a:bodyPr wrap="square" rtlCol="0">
            <a:spAutoFit/>
          </a:bodyPr>
          <a:lstStyle/>
          <a:p>
            <a:pPr algn="ctr"/>
            <a:r>
              <a:rPr lang="en-US" sz="2400" dirty="0" smtClean="0"/>
              <a:t>Small multiples</a:t>
            </a:r>
            <a:endParaRPr lang="en-US" sz="2400" dirty="0"/>
          </a:p>
        </p:txBody>
      </p:sp>
      <p:sp>
        <p:nvSpPr>
          <p:cNvPr id="7" name="TextBox 6"/>
          <p:cNvSpPr txBox="1"/>
          <p:nvPr/>
        </p:nvSpPr>
        <p:spPr>
          <a:xfrm>
            <a:off x="3124200" y="6172200"/>
            <a:ext cx="6019801" cy="461665"/>
          </a:xfrm>
          <a:prstGeom prst="rect">
            <a:avLst/>
          </a:prstGeom>
          <a:noFill/>
        </p:spPr>
        <p:txBody>
          <a:bodyPr wrap="square" rtlCol="0">
            <a:spAutoFit/>
          </a:bodyPr>
          <a:lstStyle/>
          <a:p>
            <a:pPr algn="r"/>
            <a:r>
              <a:rPr lang="en-US" sz="1200" dirty="0" smtClean="0">
                <a:solidFill>
                  <a:schemeClr val="tx1">
                    <a:lumMod val="50000"/>
                    <a:lumOff val="50000"/>
                  </a:schemeClr>
                </a:solidFill>
              </a:rPr>
              <a:t>M. Driscoll (2010) Color: the Cinderella of data visualization. pp. 59-67 in: </a:t>
            </a:r>
          </a:p>
          <a:p>
            <a:pPr algn="r"/>
            <a:r>
              <a:rPr lang="en-US" sz="1200" dirty="0" smtClean="0">
                <a:solidFill>
                  <a:schemeClr val="tx1">
                    <a:lumMod val="50000"/>
                    <a:lumOff val="50000"/>
                  </a:schemeClr>
                </a:solidFill>
              </a:rPr>
              <a:t>Steele &amp; </a:t>
            </a:r>
            <a:r>
              <a:rPr lang="en-US" sz="1200" dirty="0" err="1" smtClean="0">
                <a:solidFill>
                  <a:schemeClr val="tx1">
                    <a:lumMod val="50000"/>
                    <a:lumOff val="50000"/>
                  </a:schemeClr>
                </a:solidFill>
              </a:rPr>
              <a:t>Ilinsky</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eds</a:t>
            </a:r>
            <a:r>
              <a:rPr lang="en-US" sz="1200" dirty="0" smtClean="0">
                <a:solidFill>
                  <a:schemeClr val="tx1">
                    <a:lumMod val="50000"/>
                    <a:lumOff val="50000"/>
                  </a:schemeClr>
                </a:solidFill>
              </a:rPr>
              <a:t>) Beautiful visualization: looking at data through the eyes of experts. </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4224089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123950"/>
            <a:ext cx="920115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752599" y="152399"/>
            <a:ext cx="6019801" cy="461665"/>
          </a:xfrm>
          <a:prstGeom prst="rect">
            <a:avLst/>
          </a:prstGeom>
          <a:noFill/>
        </p:spPr>
        <p:txBody>
          <a:bodyPr wrap="square" rtlCol="0">
            <a:spAutoFit/>
          </a:bodyPr>
          <a:lstStyle/>
          <a:p>
            <a:pPr algn="ctr"/>
            <a:r>
              <a:rPr lang="en-US" sz="2400" dirty="0" smtClean="0"/>
              <a:t>Adding color</a:t>
            </a:r>
            <a:endParaRPr lang="en-US" sz="2400" dirty="0"/>
          </a:p>
        </p:txBody>
      </p:sp>
      <p:sp>
        <p:nvSpPr>
          <p:cNvPr id="9" name="TextBox 8"/>
          <p:cNvSpPr txBox="1"/>
          <p:nvPr/>
        </p:nvSpPr>
        <p:spPr>
          <a:xfrm>
            <a:off x="3124200" y="6172200"/>
            <a:ext cx="6019801" cy="461665"/>
          </a:xfrm>
          <a:prstGeom prst="rect">
            <a:avLst/>
          </a:prstGeom>
          <a:noFill/>
        </p:spPr>
        <p:txBody>
          <a:bodyPr wrap="square" rtlCol="0">
            <a:spAutoFit/>
          </a:bodyPr>
          <a:lstStyle/>
          <a:p>
            <a:pPr algn="r"/>
            <a:r>
              <a:rPr lang="en-US" sz="1200" dirty="0" smtClean="0">
                <a:solidFill>
                  <a:schemeClr val="tx1">
                    <a:lumMod val="50000"/>
                    <a:lumOff val="50000"/>
                  </a:schemeClr>
                </a:solidFill>
              </a:rPr>
              <a:t>M. Driscoll (2010) Color: the Cinderella of data visualization. pp. 59-67 in: </a:t>
            </a:r>
          </a:p>
          <a:p>
            <a:pPr algn="r"/>
            <a:r>
              <a:rPr lang="en-US" sz="1200" dirty="0" smtClean="0">
                <a:solidFill>
                  <a:schemeClr val="tx1">
                    <a:lumMod val="50000"/>
                    <a:lumOff val="50000"/>
                  </a:schemeClr>
                </a:solidFill>
              </a:rPr>
              <a:t>Steele &amp; </a:t>
            </a:r>
            <a:r>
              <a:rPr lang="en-US" sz="1200" dirty="0" err="1" smtClean="0">
                <a:solidFill>
                  <a:schemeClr val="tx1">
                    <a:lumMod val="50000"/>
                    <a:lumOff val="50000"/>
                  </a:schemeClr>
                </a:solidFill>
              </a:rPr>
              <a:t>Ilinsky</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eds</a:t>
            </a:r>
            <a:r>
              <a:rPr lang="en-US" sz="1200" dirty="0" smtClean="0">
                <a:solidFill>
                  <a:schemeClr val="tx1">
                    <a:lumMod val="50000"/>
                    <a:lumOff val="50000"/>
                  </a:schemeClr>
                </a:solidFill>
              </a:rPr>
              <a:t>) Beautiful visualization: looking at data through the eyes of experts. </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20275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09447"/>
            <a:ext cx="8176373" cy="531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28799" y="152399"/>
            <a:ext cx="6019801" cy="461665"/>
          </a:xfrm>
          <a:prstGeom prst="rect">
            <a:avLst/>
          </a:prstGeom>
          <a:noFill/>
        </p:spPr>
        <p:txBody>
          <a:bodyPr wrap="square" rtlCol="0">
            <a:spAutoFit/>
          </a:bodyPr>
          <a:lstStyle/>
          <a:p>
            <a:pPr algn="ctr"/>
            <a:r>
              <a:rPr lang="en-US" sz="2400" dirty="0" smtClean="0"/>
              <a:t>Adding luminosity</a:t>
            </a:r>
            <a:endParaRPr lang="en-US" sz="2400" dirty="0"/>
          </a:p>
        </p:txBody>
      </p:sp>
      <p:sp>
        <p:nvSpPr>
          <p:cNvPr id="10" name="TextBox 9"/>
          <p:cNvSpPr txBox="1"/>
          <p:nvPr/>
        </p:nvSpPr>
        <p:spPr>
          <a:xfrm>
            <a:off x="3124200" y="6172200"/>
            <a:ext cx="6019801" cy="461665"/>
          </a:xfrm>
          <a:prstGeom prst="rect">
            <a:avLst/>
          </a:prstGeom>
          <a:noFill/>
        </p:spPr>
        <p:txBody>
          <a:bodyPr wrap="square" rtlCol="0">
            <a:spAutoFit/>
          </a:bodyPr>
          <a:lstStyle/>
          <a:p>
            <a:pPr algn="r"/>
            <a:r>
              <a:rPr lang="en-US" sz="1200" dirty="0" smtClean="0">
                <a:solidFill>
                  <a:schemeClr val="tx1">
                    <a:lumMod val="50000"/>
                    <a:lumOff val="50000"/>
                  </a:schemeClr>
                </a:solidFill>
              </a:rPr>
              <a:t>M. Driscoll (2010) Color: the Cinderella of data visualization. pp. 59-67 in: </a:t>
            </a:r>
          </a:p>
          <a:p>
            <a:pPr algn="r"/>
            <a:r>
              <a:rPr lang="en-US" sz="1200" dirty="0" smtClean="0">
                <a:solidFill>
                  <a:schemeClr val="tx1">
                    <a:lumMod val="50000"/>
                    <a:lumOff val="50000"/>
                  </a:schemeClr>
                </a:solidFill>
              </a:rPr>
              <a:t>Steele &amp; </a:t>
            </a:r>
            <a:r>
              <a:rPr lang="en-US" sz="1200" dirty="0" err="1" smtClean="0">
                <a:solidFill>
                  <a:schemeClr val="tx1">
                    <a:lumMod val="50000"/>
                    <a:lumOff val="50000"/>
                  </a:schemeClr>
                </a:solidFill>
              </a:rPr>
              <a:t>Ilinsky</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eds</a:t>
            </a:r>
            <a:r>
              <a:rPr lang="en-US" sz="1200" dirty="0" smtClean="0">
                <a:solidFill>
                  <a:schemeClr val="tx1">
                    <a:lumMod val="50000"/>
                    <a:lumOff val="50000"/>
                  </a:schemeClr>
                </a:solidFill>
              </a:rPr>
              <a:t>) Beautiful visualization: looking at data through the eyes of experts. </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4116941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smtClean="0"/>
              <a:t>People perceive color differently</a:t>
            </a:r>
            <a:endParaRPr lang="en-US" sz="3600" dirty="0"/>
          </a:p>
        </p:txBody>
      </p:sp>
      <p:sp>
        <p:nvSpPr>
          <p:cNvPr id="4" name="TextBox 3"/>
          <p:cNvSpPr txBox="1"/>
          <p:nvPr/>
        </p:nvSpPr>
        <p:spPr>
          <a:xfrm>
            <a:off x="3124200" y="6400800"/>
            <a:ext cx="6019801" cy="276999"/>
          </a:xfrm>
          <a:prstGeom prst="rect">
            <a:avLst/>
          </a:prstGeom>
          <a:noFill/>
        </p:spPr>
        <p:txBody>
          <a:bodyPr wrap="square" rtlCol="0">
            <a:spAutoFit/>
          </a:bodyPr>
          <a:lstStyle/>
          <a:p>
            <a:pPr algn="r"/>
            <a:r>
              <a:rPr lang="en-US" sz="1200" dirty="0">
                <a:solidFill>
                  <a:schemeClr val="bg1">
                    <a:lumMod val="50000"/>
                  </a:schemeClr>
                </a:solidFill>
              </a:rPr>
              <a:t>http://thedoghousediaries.com/1406</a:t>
            </a:r>
          </a:p>
        </p:txBody>
      </p:sp>
      <p:pic>
        <p:nvPicPr>
          <p:cNvPr id="3" name="Picture 2" descr="C:\Users\Trevor Branch\Documents\2012 FISH507 R graphics\Lecture 5 colors and shades\Background\2010-03-01-12bf011 Doghouse diaries colors girl gu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76200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871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revor Branch\Documents\2012 FISH507 R graphics\Lecture 5 colors and shades\Background\2010-03-01-12bf011 Doghouse diaries colors girl guy.png"/>
          <p:cNvPicPr>
            <a:picLocks noChangeAspect="1" noChangeArrowheads="1"/>
          </p:cNvPicPr>
          <p:nvPr/>
        </p:nvPicPr>
        <p:blipFill rotWithShape="1">
          <a:blip r:embed="rId2">
            <a:extLst>
              <a:ext uri="{28A0092B-C50C-407E-A947-70E740481C1C}">
                <a14:useLocalDpi xmlns:a14="http://schemas.microsoft.com/office/drawing/2010/main" val="0"/>
              </a:ext>
            </a:extLst>
          </a:blip>
          <a:srcRect l="30024" r="32619"/>
          <a:stretch/>
        </p:blipFill>
        <p:spPr bwMode="auto">
          <a:xfrm>
            <a:off x="1173090" y="914400"/>
            <a:ext cx="2511677" cy="4571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24200" y="6400800"/>
            <a:ext cx="6019801" cy="276999"/>
          </a:xfrm>
          <a:prstGeom prst="rect">
            <a:avLst/>
          </a:prstGeom>
          <a:noFill/>
        </p:spPr>
        <p:txBody>
          <a:bodyPr wrap="square" rtlCol="0">
            <a:spAutoFit/>
          </a:bodyPr>
          <a:lstStyle/>
          <a:p>
            <a:pPr algn="r"/>
            <a:r>
              <a:rPr lang="en-US" sz="1200" dirty="0">
                <a:solidFill>
                  <a:schemeClr val="bg1">
                    <a:lumMod val="50000"/>
                  </a:schemeClr>
                </a:solidFill>
              </a:rPr>
              <a:t>http://blog.xkcd.com/2010/05/03/color-survey-results/</a:t>
            </a:r>
          </a:p>
        </p:txBody>
      </p:sp>
      <p:pic>
        <p:nvPicPr>
          <p:cNvPr id="1026" name="Picture 2" descr="C:\Users\Trevor Branch\Documents\FISH507 R graphics\Lecture 6 colors and shades\Background\doghouse_color_wheel_altered.png"/>
          <p:cNvPicPr>
            <a:picLocks noChangeAspect="1" noChangeArrowheads="1"/>
          </p:cNvPicPr>
          <p:nvPr/>
        </p:nvPicPr>
        <p:blipFill rotWithShape="1">
          <a:blip r:embed="rId3">
            <a:extLst>
              <a:ext uri="{28A0092B-C50C-407E-A947-70E740481C1C}">
                <a14:useLocalDpi xmlns:a14="http://schemas.microsoft.com/office/drawing/2010/main" val="0"/>
              </a:ext>
            </a:extLst>
          </a:blip>
          <a:srcRect b="86343"/>
          <a:stretch/>
        </p:blipFill>
        <p:spPr bwMode="auto">
          <a:xfrm>
            <a:off x="76200" y="425755"/>
            <a:ext cx="4512071" cy="6668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Trevor Branch\Documents\FISH507 R graphics\Lecture 6 colors and shades\Background\doghouse_analysis xkc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508" y="489169"/>
            <a:ext cx="4377492" cy="4921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6110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revor Branch\Documents\FISH507 R graphics\Lecture 6 colors and shades\Background\xkcd color resul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7850"/>
            <a:ext cx="6205150" cy="6205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24200" y="6400800"/>
            <a:ext cx="6019801" cy="276999"/>
          </a:xfrm>
          <a:prstGeom prst="rect">
            <a:avLst/>
          </a:prstGeom>
          <a:noFill/>
        </p:spPr>
        <p:txBody>
          <a:bodyPr wrap="square" rtlCol="0">
            <a:spAutoFit/>
          </a:bodyPr>
          <a:lstStyle/>
          <a:p>
            <a:pPr algn="r"/>
            <a:r>
              <a:rPr lang="en-US" sz="1200" dirty="0">
                <a:solidFill>
                  <a:schemeClr val="bg1">
                    <a:lumMod val="50000"/>
                  </a:schemeClr>
                </a:solidFill>
              </a:rPr>
              <a:t>http://blog.xkcd.com/2010/05/03/color-survey-results/</a:t>
            </a:r>
          </a:p>
        </p:txBody>
      </p:sp>
    </p:spTree>
    <p:extLst>
      <p:ext uri="{BB962C8B-B14F-4D97-AF65-F5344CB8AC3E}">
        <p14:creationId xmlns:p14="http://schemas.microsoft.com/office/powerpoint/2010/main" val="3933113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24200" y="6400800"/>
            <a:ext cx="6019801" cy="276999"/>
          </a:xfrm>
          <a:prstGeom prst="rect">
            <a:avLst/>
          </a:prstGeom>
          <a:noFill/>
        </p:spPr>
        <p:txBody>
          <a:bodyPr wrap="square" rtlCol="0">
            <a:spAutoFit/>
          </a:bodyPr>
          <a:lstStyle/>
          <a:p>
            <a:pPr algn="r"/>
            <a:r>
              <a:rPr lang="en-US" sz="1200" dirty="0">
                <a:solidFill>
                  <a:schemeClr val="bg1">
                    <a:lumMod val="50000"/>
                  </a:schemeClr>
                </a:solidFill>
              </a:rPr>
              <a:t>http://www.toledo-bend.com/colorblind/Ishihara.asp</a:t>
            </a:r>
          </a:p>
        </p:txBody>
      </p:sp>
      <p:sp>
        <p:nvSpPr>
          <p:cNvPr id="9" name="Title 1"/>
          <p:cNvSpPr>
            <a:spLocks noGrp="1"/>
          </p:cNvSpPr>
          <p:nvPr>
            <p:ph type="title"/>
          </p:nvPr>
        </p:nvSpPr>
        <p:spPr>
          <a:xfrm>
            <a:off x="457200" y="76200"/>
            <a:ext cx="8229600" cy="1143000"/>
          </a:xfrm>
        </p:spPr>
        <p:txBody>
          <a:bodyPr>
            <a:normAutofit/>
          </a:bodyPr>
          <a:lstStyle/>
          <a:p>
            <a:r>
              <a:rPr lang="en-US" sz="4000" dirty="0" smtClean="0"/>
              <a:t>Color blindness: Ishihara test</a:t>
            </a:r>
            <a:endParaRPr lang="en-US" sz="4000" dirty="0"/>
          </a:p>
        </p:txBody>
      </p:sp>
      <p:pic>
        <p:nvPicPr>
          <p:cNvPr id="11268" name="Picture 4" descr="C:\Users\Trevor Branch\Documents\FISH507 R graphics\Lecture 6 colors and shades\Background\Ishihara t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1143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Users\Trevor Branch\Documents\FISH507 R graphics\Lecture 6 colors and shades\Background\Ishihara test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29565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C:\Users\Trevor Branch\Documents\FISH507 R graphics\Lecture 6 colors and shades\Background\Ishihara test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1143000"/>
            <a:ext cx="19621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273" name="Picture 9" descr="C:\Users\Trevor Branch\Documents\FISH507 R graphics\Lecture 6 colors and shades\Background\Ishihara test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5700" y="329565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C:\Users\Trevor Branch\Documents\FISH507 R graphics\Lecture 6 colors and shades\Background\Ishihara test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5600" y="329565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275" name="Picture 11" descr="C:\Users\Trevor Branch\Documents\FISH507 R graphics\Lecture 6 colors and shades\Background\Ishihara tes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5600" y="11430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67200" y="2996684"/>
            <a:ext cx="938077" cy="369332"/>
          </a:xfrm>
          <a:prstGeom prst="rect">
            <a:avLst/>
          </a:prstGeom>
          <a:noFill/>
        </p:spPr>
        <p:txBody>
          <a:bodyPr wrap="none" rtlCol="0">
            <a:spAutoFit/>
          </a:bodyPr>
          <a:lstStyle/>
          <a:p>
            <a:r>
              <a:rPr lang="en-US" dirty="0" smtClean="0"/>
              <a:t>Nothing</a:t>
            </a:r>
            <a:endParaRPr lang="en-US" dirty="0"/>
          </a:p>
        </p:txBody>
      </p:sp>
      <p:sp>
        <p:nvSpPr>
          <p:cNvPr id="11" name="TextBox 10"/>
          <p:cNvSpPr txBox="1"/>
          <p:nvPr/>
        </p:nvSpPr>
        <p:spPr>
          <a:xfrm>
            <a:off x="6274661" y="2996684"/>
            <a:ext cx="938077" cy="369332"/>
          </a:xfrm>
          <a:prstGeom prst="rect">
            <a:avLst/>
          </a:prstGeom>
          <a:noFill/>
        </p:spPr>
        <p:txBody>
          <a:bodyPr wrap="none" rtlCol="0">
            <a:spAutoFit/>
          </a:bodyPr>
          <a:lstStyle/>
          <a:p>
            <a:r>
              <a:rPr lang="en-US" dirty="0" smtClean="0"/>
              <a:t>Nothing</a:t>
            </a:r>
            <a:endParaRPr lang="en-US" dirty="0"/>
          </a:p>
        </p:txBody>
      </p:sp>
      <p:sp>
        <p:nvSpPr>
          <p:cNvPr id="12" name="TextBox 11"/>
          <p:cNvSpPr txBox="1"/>
          <p:nvPr/>
        </p:nvSpPr>
        <p:spPr>
          <a:xfrm>
            <a:off x="4179161" y="5202019"/>
            <a:ext cx="938077" cy="369332"/>
          </a:xfrm>
          <a:prstGeom prst="rect">
            <a:avLst/>
          </a:prstGeom>
          <a:noFill/>
        </p:spPr>
        <p:txBody>
          <a:bodyPr wrap="none" rtlCol="0">
            <a:spAutoFit/>
          </a:bodyPr>
          <a:lstStyle/>
          <a:p>
            <a:r>
              <a:rPr lang="en-US" dirty="0" smtClean="0"/>
              <a:t>Nothing</a:t>
            </a:r>
            <a:endParaRPr lang="en-US" dirty="0"/>
          </a:p>
        </p:txBody>
      </p:sp>
      <p:sp>
        <p:nvSpPr>
          <p:cNvPr id="13" name="TextBox 12"/>
          <p:cNvSpPr txBox="1"/>
          <p:nvPr/>
        </p:nvSpPr>
        <p:spPr>
          <a:xfrm>
            <a:off x="2109061" y="5202019"/>
            <a:ext cx="938077" cy="369332"/>
          </a:xfrm>
          <a:prstGeom prst="rect">
            <a:avLst/>
          </a:prstGeom>
          <a:noFill/>
        </p:spPr>
        <p:txBody>
          <a:bodyPr wrap="none" rtlCol="0">
            <a:spAutoFit/>
          </a:bodyPr>
          <a:lstStyle/>
          <a:p>
            <a:r>
              <a:rPr lang="en-US" dirty="0" smtClean="0"/>
              <a:t>Nothing</a:t>
            </a:r>
            <a:endParaRPr lang="en-US" dirty="0"/>
          </a:p>
        </p:txBody>
      </p:sp>
      <p:sp>
        <p:nvSpPr>
          <p:cNvPr id="14" name="TextBox 13"/>
          <p:cNvSpPr txBox="1"/>
          <p:nvPr/>
        </p:nvSpPr>
        <p:spPr>
          <a:xfrm>
            <a:off x="5943600" y="5202019"/>
            <a:ext cx="1798890" cy="646331"/>
          </a:xfrm>
          <a:prstGeom prst="rect">
            <a:avLst/>
          </a:prstGeom>
          <a:noFill/>
        </p:spPr>
        <p:txBody>
          <a:bodyPr wrap="none" rtlCol="0">
            <a:spAutoFit/>
          </a:bodyPr>
          <a:lstStyle/>
          <a:p>
            <a:pPr algn="ctr"/>
            <a:r>
              <a:rPr lang="en-US" dirty="0" smtClean="0"/>
              <a:t>Can see 56 but </a:t>
            </a:r>
          </a:p>
          <a:p>
            <a:pPr algn="ctr"/>
            <a:r>
              <a:rPr lang="en-US" dirty="0" smtClean="0"/>
              <a:t>does not pop out</a:t>
            </a:r>
            <a:endParaRPr lang="en-US" dirty="0"/>
          </a:p>
        </p:txBody>
      </p:sp>
      <p:sp>
        <p:nvSpPr>
          <p:cNvPr id="15" name="TextBox 14"/>
          <p:cNvSpPr txBox="1"/>
          <p:nvPr/>
        </p:nvSpPr>
        <p:spPr>
          <a:xfrm>
            <a:off x="1878003" y="2996684"/>
            <a:ext cx="1400192" cy="369332"/>
          </a:xfrm>
          <a:prstGeom prst="rect">
            <a:avLst/>
          </a:prstGeom>
          <a:noFill/>
        </p:spPr>
        <p:txBody>
          <a:bodyPr wrap="none" rtlCol="0">
            <a:spAutoFit/>
          </a:bodyPr>
          <a:lstStyle/>
          <a:p>
            <a:r>
              <a:rPr lang="en-US" dirty="0" smtClean="0"/>
              <a:t>25 is obvious</a:t>
            </a:r>
            <a:endParaRPr lang="en-US" dirty="0"/>
          </a:p>
        </p:txBody>
      </p:sp>
      <p:sp>
        <p:nvSpPr>
          <p:cNvPr id="3" name="Freeform 2"/>
          <p:cNvSpPr/>
          <p:nvPr/>
        </p:nvSpPr>
        <p:spPr>
          <a:xfrm>
            <a:off x="1526583" y="4486759"/>
            <a:ext cx="689675" cy="774916"/>
          </a:xfrm>
          <a:custGeom>
            <a:avLst/>
            <a:gdLst>
              <a:gd name="connsiteX0" fmla="*/ 7749 w 689675"/>
              <a:gd name="connsiteY0" fmla="*/ 0 h 774916"/>
              <a:gd name="connsiteX1" fmla="*/ 131736 w 689675"/>
              <a:gd name="connsiteY1" fmla="*/ 224726 h 774916"/>
              <a:gd name="connsiteX2" fmla="*/ 263471 w 689675"/>
              <a:gd name="connsiteY2" fmla="*/ 472699 h 774916"/>
              <a:gd name="connsiteX3" fmla="*/ 480448 w 689675"/>
              <a:gd name="connsiteY3" fmla="*/ 619933 h 774916"/>
              <a:gd name="connsiteX4" fmla="*/ 650929 w 689675"/>
              <a:gd name="connsiteY4" fmla="*/ 712922 h 774916"/>
              <a:gd name="connsiteX5" fmla="*/ 689675 w 689675"/>
              <a:gd name="connsiteY5" fmla="*/ 759417 h 774916"/>
              <a:gd name="connsiteX6" fmla="*/ 0 w 689675"/>
              <a:gd name="connsiteY6" fmla="*/ 774916 h 774916"/>
              <a:gd name="connsiteX7" fmla="*/ 7749 w 689675"/>
              <a:gd name="connsiteY7" fmla="*/ 0 h 7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75" h="774916">
                <a:moveTo>
                  <a:pt x="7749" y="0"/>
                </a:moveTo>
                <a:lnTo>
                  <a:pt x="131736" y="224726"/>
                </a:lnTo>
                <a:lnTo>
                  <a:pt x="263471" y="472699"/>
                </a:lnTo>
                <a:lnTo>
                  <a:pt x="480448" y="619933"/>
                </a:lnTo>
                <a:lnTo>
                  <a:pt x="650929" y="712922"/>
                </a:lnTo>
                <a:lnTo>
                  <a:pt x="689675" y="759417"/>
                </a:lnTo>
                <a:lnTo>
                  <a:pt x="0" y="774916"/>
                </a:lnTo>
                <a:lnTo>
                  <a:pt x="774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69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Trevor Branch\Documents\FISH507 R graphics\Lecture 6 colors and shades\Background\colorblind spectr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57200"/>
            <a:ext cx="4881564" cy="569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24200" y="6172200"/>
            <a:ext cx="6019801" cy="461665"/>
          </a:xfrm>
          <a:prstGeom prst="rect">
            <a:avLst/>
          </a:prstGeom>
          <a:noFill/>
        </p:spPr>
        <p:txBody>
          <a:bodyPr wrap="square" rtlCol="0">
            <a:spAutoFit/>
          </a:bodyPr>
          <a:lstStyle/>
          <a:p>
            <a:pPr algn="r"/>
            <a:r>
              <a:rPr lang="en-US" sz="1200" dirty="0" err="1" smtClean="0">
                <a:solidFill>
                  <a:schemeClr val="bg1">
                    <a:lumMod val="50000"/>
                  </a:schemeClr>
                </a:solidFill>
              </a:rPr>
              <a:t>Wolfmaier</a:t>
            </a:r>
            <a:r>
              <a:rPr lang="en-US" sz="1200" dirty="0" smtClean="0">
                <a:solidFill>
                  <a:schemeClr val="bg1">
                    <a:lumMod val="50000"/>
                  </a:schemeClr>
                </a:solidFill>
              </a:rPr>
              <a:t> TG (1999) Designing for the color-challenged: a challenge</a:t>
            </a:r>
          </a:p>
          <a:p>
            <a:pPr algn="r"/>
            <a:r>
              <a:rPr lang="en-US" sz="1200" dirty="0" smtClean="0">
                <a:solidFill>
                  <a:schemeClr val="bg1">
                    <a:lumMod val="50000"/>
                  </a:schemeClr>
                </a:solidFill>
              </a:rPr>
              <a:t>www.internettg.org/newsletter/mar99/accessibility_color_challenged.html</a:t>
            </a:r>
            <a:endParaRPr lang="en-US" sz="1200" dirty="0">
              <a:solidFill>
                <a:schemeClr val="bg1">
                  <a:lumMod val="50000"/>
                </a:schemeClr>
              </a:solidFill>
            </a:endParaRPr>
          </a:p>
        </p:txBody>
      </p:sp>
      <p:sp>
        <p:nvSpPr>
          <p:cNvPr id="4" name="TextBox 3"/>
          <p:cNvSpPr txBox="1"/>
          <p:nvPr/>
        </p:nvSpPr>
        <p:spPr>
          <a:xfrm>
            <a:off x="1604964" y="2011680"/>
            <a:ext cx="2125262" cy="307777"/>
          </a:xfrm>
          <a:prstGeom prst="rect">
            <a:avLst/>
          </a:prstGeom>
          <a:noFill/>
        </p:spPr>
        <p:txBody>
          <a:bodyPr wrap="none" rtlCol="0">
            <a:spAutoFit/>
          </a:bodyPr>
          <a:lstStyle/>
          <a:p>
            <a:r>
              <a:rPr lang="en-US" sz="1400" dirty="0" smtClean="0"/>
              <a:t>Missing “red” L cones (1%)</a:t>
            </a:r>
            <a:endParaRPr lang="en-US" sz="1400" dirty="0"/>
          </a:p>
        </p:txBody>
      </p:sp>
      <p:sp>
        <p:nvSpPr>
          <p:cNvPr id="7" name="TextBox 6"/>
          <p:cNvSpPr txBox="1"/>
          <p:nvPr/>
        </p:nvSpPr>
        <p:spPr>
          <a:xfrm>
            <a:off x="1640682" y="3375660"/>
            <a:ext cx="2371355" cy="307777"/>
          </a:xfrm>
          <a:prstGeom prst="rect">
            <a:avLst/>
          </a:prstGeom>
          <a:noFill/>
        </p:spPr>
        <p:txBody>
          <a:bodyPr wrap="none" rtlCol="0">
            <a:spAutoFit/>
          </a:bodyPr>
          <a:lstStyle/>
          <a:p>
            <a:r>
              <a:rPr lang="en-US" sz="1400" dirty="0" smtClean="0"/>
              <a:t>Missing “green” M cones (1%)</a:t>
            </a:r>
            <a:endParaRPr lang="en-US" sz="1400" dirty="0"/>
          </a:p>
        </p:txBody>
      </p:sp>
      <p:sp>
        <p:nvSpPr>
          <p:cNvPr id="8" name="TextBox 7"/>
          <p:cNvSpPr txBox="1"/>
          <p:nvPr/>
        </p:nvSpPr>
        <p:spPr>
          <a:xfrm>
            <a:off x="1640682" y="4724400"/>
            <a:ext cx="2526782" cy="307777"/>
          </a:xfrm>
          <a:prstGeom prst="rect">
            <a:avLst/>
          </a:prstGeom>
          <a:noFill/>
        </p:spPr>
        <p:txBody>
          <a:bodyPr wrap="none" rtlCol="0">
            <a:spAutoFit/>
          </a:bodyPr>
          <a:lstStyle/>
          <a:p>
            <a:r>
              <a:rPr lang="en-US" sz="1400" dirty="0" smtClean="0"/>
              <a:t>Missing “blue” S cones (0.005%)</a:t>
            </a:r>
            <a:endParaRPr lang="en-US" sz="1400" dirty="0"/>
          </a:p>
        </p:txBody>
      </p:sp>
      <p:sp>
        <p:nvSpPr>
          <p:cNvPr id="9" name="Title 1"/>
          <p:cNvSpPr>
            <a:spLocks noGrp="1"/>
          </p:cNvSpPr>
          <p:nvPr>
            <p:ph type="title"/>
          </p:nvPr>
        </p:nvSpPr>
        <p:spPr>
          <a:xfrm>
            <a:off x="457200" y="-152400"/>
            <a:ext cx="4805364" cy="1143000"/>
          </a:xfrm>
        </p:spPr>
        <p:txBody>
          <a:bodyPr>
            <a:normAutofit/>
          </a:bodyPr>
          <a:lstStyle/>
          <a:p>
            <a:r>
              <a:rPr lang="en-US" sz="3600" dirty="0" smtClean="0"/>
              <a:t>Color blindness</a:t>
            </a:r>
            <a:endParaRPr lang="en-US" sz="3600" dirty="0"/>
          </a:p>
        </p:txBody>
      </p:sp>
      <p:pic>
        <p:nvPicPr>
          <p:cNvPr id="7171" name="Picture 3" descr="C:\Users\Trevor Branch\Documents\FISH507 R graphics\Lecture 6 colors and shades\Background\Color challeng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304800"/>
            <a:ext cx="3327400" cy="203488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Trevor Branch\Documents\FISH507 R graphics\Lecture 6 colors and shades\Background\Color challenged inciden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2590800"/>
            <a:ext cx="2600601" cy="23450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35600" y="5181600"/>
            <a:ext cx="3352800" cy="923330"/>
          </a:xfrm>
          <a:prstGeom prst="rect">
            <a:avLst/>
          </a:prstGeom>
          <a:noFill/>
        </p:spPr>
        <p:txBody>
          <a:bodyPr wrap="square" rtlCol="0">
            <a:spAutoFit/>
          </a:bodyPr>
          <a:lstStyle/>
          <a:p>
            <a:r>
              <a:rPr lang="en-US" dirty="0" smtClean="0"/>
              <a:t>R library “</a:t>
            </a:r>
            <a:r>
              <a:rPr lang="en-US" dirty="0" err="1" smtClean="0"/>
              <a:t>dichromat</a:t>
            </a:r>
            <a:r>
              <a:rPr lang="en-US" dirty="0" smtClean="0"/>
              <a:t>” has a function of the same name that displays colors in this way</a:t>
            </a:r>
            <a:endParaRPr lang="en-US" dirty="0"/>
          </a:p>
        </p:txBody>
      </p:sp>
    </p:spTree>
    <p:extLst>
      <p:ext uri="{BB962C8B-B14F-4D97-AF65-F5344CB8AC3E}">
        <p14:creationId xmlns:p14="http://schemas.microsoft.com/office/powerpoint/2010/main" val="1198055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lstStyle/>
          <a:p>
            <a:r>
              <a:rPr lang="en-US" dirty="0" smtClean="0"/>
              <a:t>Video</a:t>
            </a:r>
            <a:endParaRPr lang="en-US" dirty="0"/>
          </a:p>
        </p:txBody>
      </p:sp>
    </p:spTree>
    <p:extLst>
      <p:ext uri="{BB962C8B-B14F-4D97-AF65-F5344CB8AC3E}">
        <p14:creationId xmlns:p14="http://schemas.microsoft.com/office/powerpoint/2010/main" val="2851117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599"/>
            <a:ext cx="3581400" cy="6352401"/>
          </a:xfrm>
        </p:spPr>
        <p:txBody>
          <a:bodyPr>
            <a:normAutofit fontScale="92500" lnSpcReduction="20000"/>
          </a:bodyPr>
          <a:lstStyle/>
          <a:p>
            <a:pPr marL="0" indent="0">
              <a:buNone/>
            </a:pPr>
            <a:r>
              <a:rPr lang="en-US" sz="3000" dirty="0" smtClean="0"/>
              <a:t>Finding colors in R</a:t>
            </a:r>
          </a:p>
          <a:p>
            <a:pPr marL="0" indent="0">
              <a:buNone/>
            </a:pPr>
            <a:r>
              <a:rPr lang="en-US" sz="1900" dirty="0" smtClean="0"/>
              <a:t>All named colors in R </a:t>
            </a:r>
            <a:r>
              <a:rPr lang="en-US" sz="1900" dirty="0" smtClean="0">
                <a:latin typeface="Courier New" pitchFamily="49" charset="0"/>
                <a:cs typeface="Courier New" pitchFamily="49" charset="0"/>
              </a:rPr>
              <a:t>colors()</a:t>
            </a:r>
            <a:r>
              <a:rPr lang="en-US" sz="1900" dirty="0" smtClean="0"/>
              <a:t> are described in this </a:t>
            </a:r>
            <a:r>
              <a:rPr lang="en-US" sz="1900" dirty="0" err="1" smtClean="0"/>
              <a:t>pdf</a:t>
            </a:r>
            <a:r>
              <a:rPr lang="en-US" sz="1900" dirty="0" smtClean="0"/>
              <a:t>: </a:t>
            </a:r>
          </a:p>
          <a:p>
            <a:pPr marL="0" indent="0">
              <a:buNone/>
            </a:pPr>
            <a:r>
              <a:rPr lang="en-US" sz="1900" dirty="0" smtClean="0"/>
              <a:t>http://research.stowers-institute.org/efg/R/Color/Chart/ColorChart.pdf</a:t>
            </a:r>
          </a:p>
          <a:p>
            <a:pPr marL="0" indent="0">
              <a:buNone/>
            </a:pPr>
            <a:endParaRPr lang="en-US" sz="1900" dirty="0" smtClean="0"/>
          </a:p>
          <a:p>
            <a:pPr marL="0" indent="0">
              <a:buNone/>
            </a:pPr>
            <a:r>
              <a:rPr lang="en-US" sz="1900" u="sng" dirty="0" smtClean="0"/>
              <a:t>Download it somewhere handy and refer to it often</a:t>
            </a:r>
          </a:p>
          <a:p>
            <a:pPr marL="0" indent="0">
              <a:buNone/>
            </a:pPr>
            <a:endParaRPr lang="en-US" sz="1900" dirty="0"/>
          </a:p>
          <a:p>
            <a:pPr marL="0" indent="0">
              <a:buNone/>
            </a:pPr>
            <a:r>
              <a:rPr lang="en-US" sz="1900" dirty="0" smtClean="0"/>
              <a:t>e.g. colors()[554] is “red2”</a:t>
            </a:r>
          </a:p>
          <a:p>
            <a:pPr marL="0" indent="0">
              <a:buNone/>
            </a:pPr>
            <a:endParaRPr lang="en-US" sz="1900" dirty="0" smtClean="0"/>
          </a:p>
          <a:p>
            <a:pPr marL="0" indent="0">
              <a:buNone/>
            </a:pPr>
            <a:r>
              <a:rPr lang="en-US" sz="3000" dirty="0" smtClean="0"/>
              <a:t>Bilingual</a:t>
            </a:r>
            <a:r>
              <a:rPr lang="en-US" sz="2400" dirty="0" smtClean="0"/>
              <a:t> </a:t>
            </a:r>
          </a:p>
          <a:p>
            <a:pPr marL="0" indent="0">
              <a:buNone/>
            </a:pPr>
            <a:r>
              <a:rPr lang="en-US" sz="1800" dirty="0" smtClean="0"/>
              <a:t>“gray30” = “grey30”</a:t>
            </a:r>
          </a:p>
          <a:p>
            <a:pPr marL="0" indent="0">
              <a:buNone/>
            </a:pPr>
            <a:r>
              <a:rPr lang="en-US" sz="1800" dirty="0" smtClean="0"/>
              <a:t>colors() = </a:t>
            </a:r>
            <a:r>
              <a:rPr lang="en-US" sz="1800" dirty="0" err="1" smtClean="0"/>
              <a:t>colours</a:t>
            </a:r>
            <a:r>
              <a:rPr lang="en-US" sz="1800" dirty="0" smtClean="0"/>
              <a:t>()</a:t>
            </a:r>
          </a:p>
          <a:p>
            <a:pPr marL="0" indent="0">
              <a:buNone/>
            </a:pPr>
            <a:endParaRPr lang="en-US" sz="1900" dirty="0"/>
          </a:p>
          <a:p>
            <a:pPr marL="0" indent="0">
              <a:buNone/>
            </a:pPr>
            <a:r>
              <a:rPr lang="en-US" sz="3000" dirty="0" smtClean="0"/>
              <a:t>Very useful</a:t>
            </a:r>
          </a:p>
          <a:p>
            <a:pPr marL="0" indent="0">
              <a:buNone/>
            </a:pPr>
            <a:r>
              <a:rPr lang="en-US" sz="1800" dirty="0" smtClean="0"/>
              <a:t>“gray0”, “gray1”, …, “gray100” (153-253)</a:t>
            </a:r>
          </a:p>
          <a:p>
            <a:pPr marL="0" indent="0">
              <a:buNone/>
            </a:pPr>
            <a:r>
              <a:rPr lang="en-US" sz="1800" dirty="0" smtClean="0"/>
              <a:t>Gives shading gradient from black to white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918" y="76200"/>
            <a:ext cx="4025177" cy="3148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985" y="3124200"/>
            <a:ext cx="4039352" cy="303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124199" y="6400800"/>
            <a:ext cx="6019801" cy="276999"/>
          </a:xfrm>
          <a:prstGeom prst="rect">
            <a:avLst/>
          </a:prstGeom>
          <a:noFill/>
        </p:spPr>
        <p:txBody>
          <a:bodyPr wrap="square" rtlCol="0">
            <a:spAutoFit/>
          </a:bodyPr>
          <a:lstStyle/>
          <a:p>
            <a:pPr algn="r"/>
            <a:r>
              <a:rPr lang="en-US" sz="1200" dirty="0">
                <a:solidFill>
                  <a:schemeClr val="bg1">
                    <a:lumMod val="50000"/>
                  </a:schemeClr>
                </a:solidFill>
              </a:rPr>
              <a:t>http://research.stowers-institute.org/efg/R/Color/Chart/ColorChart.pdf</a:t>
            </a:r>
          </a:p>
        </p:txBody>
      </p:sp>
    </p:spTree>
    <p:extLst>
      <p:ext uri="{BB962C8B-B14F-4D97-AF65-F5344CB8AC3E}">
        <p14:creationId xmlns:p14="http://schemas.microsoft.com/office/powerpoint/2010/main" val="1249013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09550"/>
            <a:ext cx="6172199" cy="5859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 y="457200"/>
            <a:ext cx="2626032" cy="1292662"/>
          </a:xfrm>
          <a:prstGeom prst="rect">
            <a:avLst/>
          </a:prstGeom>
          <a:noFill/>
        </p:spPr>
        <p:txBody>
          <a:bodyPr wrap="square" rtlCol="0">
            <a:spAutoFit/>
          </a:bodyPr>
          <a:lstStyle/>
          <a:p>
            <a:r>
              <a:rPr lang="en-US" sz="2400" dirty="0" smtClean="0"/>
              <a:t>Identical in R</a:t>
            </a:r>
          </a:p>
          <a:p>
            <a:r>
              <a:rPr lang="en-US" dirty="0" smtClean="0">
                <a:latin typeface="Courier New" pitchFamily="49" charset="0"/>
                <a:cs typeface="Courier New" pitchFamily="49" charset="0"/>
              </a:rPr>
              <a:t>col=colors()[9]</a:t>
            </a:r>
          </a:p>
          <a:p>
            <a:r>
              <a:rPr lang="en-US" dirty="0" smtClean="0">
                <a:latin typeface="Courier New" pitchFamily="49" charset="0"/>
                <a:cs typeface="Courier New" pitchFamily="49" charset="0"/>
              </a:rPr>
              <a:t>col="aquamarine1"</a:t>
            </a:r>
          </a:p>
          <a:p>
            <a:r>
              <a:rPr lang="en-US" dirty="0" smtClean="0">
                <a:latin typeface="Courier New" pitchFamily="49" charset="0"/>
                <a:cs typeface="Courier New" pitchFamily="49" charset="0"/>
              </a:rPr>
              <a:t>col="#7FFFD4"</a:t>
            </a:r>
            <a:endParaRPr lang="en-US" dirty="0">
              <a:latin typeface="Courier New" pitchFamily="49" charset="0"/>
              <a:cs typeface="Courier New" pitchFamily="49" charset="0"/>
            </a:endParaRPr>
          </a:p>
        </p:txBody>
      </p:sp>
      <p:sp>
        <p:nvSpPr>
          <p:cNvPr id="5" name="TextBox 4"/>
          <p:cNvSpPr txBox="1"/>
          <p:nvPr/>
        </p:nvSpPr>
        <p:spPr>
          <a:xfrm>
            <a:off x="3124199" y="6400800"/>
            <a:ext cx="6019801" cy="276999"/>
          </a:xfrm>
          <a:prstGeom prst="rect">
            <a:avLst/>
          </a:prstGeom>
          <a:noFill/>
        </p:spPr>
        <p:txBody>
          <a:bodyPr wrap="square" rtlCol="0">
            <a:spAutoFit/>
          </a:bodyPr>
          <a:lstStyle/>
          <a:p>
            <a:pPr algn="r"/>
            <a:r>
              <a:rPr lang="en-US" sz="1200" dirty="0">
                <a:solidFill>
                  <a:schemeClr val="bg1">
                    <a:lumMod val="50000"/>
                  </a:schemeClr>
                </a:solidFill>
              </a:rPr>
              <a:t>http://research.stowers-institute.org/efg/R/Color/Chart/ColorChart.pdf</a:t>
            </a:r>
          </a:p>
        </p:txBody>
      </p:sp>
    </p:spTree>
    <p:extLst>
      <p:ext uri="{BB962C8B-B14F-4D97-AF65-F5344CB8AC3E}">
        <p14:creationId xmlns:p14="http://schemas.microsoft.com/office/powerpoint/2010/main" val="2963234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304800"/>
            <a:ext cx="8686800" cy="707886"/>
          </a:xfrm>
          <a:prstGeom prst="rect">
            <a:avLst/>
          </a:prstGeom>
          <a:noFill/>
        </p:spPr>
        <p:txBody>
          <a:bodyPr wrap="square" rtlCol="0">
            <a:spAutoFit/>
          </a:bodyPr>
          <a:lstStyle/>
          <a:p>
            <a:pPr algn="ctr"/>
            <a:r>
              <a:rPr lang="en-US" sz="4000" dirty="0" smtClean="0"/>
              <a:t>Understanding hexadecimal colors</a:t>
            </a:r>
          </a:p>
        </p:txBody>
      </p:sp>
      <p:sp>
        <p:nvSpPr>
          <p:cNvPr id="9" name="TextBox 8"/>
          <p:cNvSpPr txBox="1"/>
          <p:nvPr/>
        </p:nvSpPr>
        <p:spPr>
          <a:xfrm>
            <a:off x="2362200" y="1066800"/>
            <a:ext cx="6705600" cy="2292935"/>
          </a:xfrm>
          <a:prstGeom prst="rect">
            <a:avLst/>
          </a:prstGeom>
          <a:noFill/>
        </p:spPr>
        <p:txBody>
          <a:bodyPr wrap="square" rtlCol="0">
            <a:spAutoFit/>
          </a:bodyPr>
          <a:lstStyle/>
          <a:p>
            <a:r>
              <a:rPr lang="en-US" sz="2400" dirty="0" smtClean="0"/>
              <a:t>Decimal (base-10)</a:t>
            </a:r>
          </a:p>
          <a:p>
            <a:r>
              <a:rPr lang="en-US" dirty="0" smtClean="0">
                <a:cs typeface="Courier New" pitchFamily="49" charset="0"/>
              </a:rPr>
              <a:t>765 = 7×10</a:t>
            </a:r>
            <a:r>
              <a:rPr lang="en-US" baseline="30000" dirty="0" smtClean="0">
                <a:cs typeface="Courier New" pitchFamily="49" charset="0"/>
              </a:rPr>
              <a:t>2</a:t>
            </a:r>
            <a:r>
              <a:rPr lang="en-US" dirty="0" smtClean="0">
                <a:cs typeface="Courier New" pitchFamily="49" charset="0"/>
              </a:rPr>
              <a:t> + </a:t>
            </a:r>
            <a:r>
              <a:rPr lang="en-US" dirty="0">
                <a:cs typeface="Courier New" pitchFamily="49" charset="0"/>
              </a:rPr>
              <a:t>6×10</a:t>
            </a:r>
            <a:r>
              <a:rPr lang="en-US" baseline="30000" dirty="0" smtClean="0">
                <a:cs typeface="Courier New" pitchFamily="49" charset="0"/>
              </a:rPr>
              <a:t>1</a:t>
            </a:r>
            <a:r>
              <a:rPr lang="en-US" dirty="0" smtClean="0">
                <a:cs typeface="Courier New" pitchFamily="49" charset="0"/>
              </a:rPr>
              <a:t> + </a:t>
            </a:r>
            <a:r>
              <a:rPr lang="en-US" dirty="0">
                <a:cs typeface="Courier New" pitchFamily="49" charset="0"/>
              </a:rPr>
              <a:t>5×10</a:t>
            </a:r>
            <a:r>
              <a:rPr lang="en-US" baseline="30000" dirty="0" smtClean="0">
                <a:cs typeface="Courier New" pitchFamily="49" charset="0"/>
              </a:rPr>
              <a:t>0</a:t>
            </a:r>
            <a:r>
              <a:rPr lang="en-US" dirty="0" smtClean="0">
                <a:cs typeface="Courier New" pitchFamily="49" charset="0"/>
              </a:rPr>
              <a:t> = 765</a:t>
            </a:r>
          </a:p>
          <a:p>
            <a:endParaRPr lang="en-US" sz="500" dirty="0" smtClean="0">
              <a:cs typeface="Courier New" pitchFamily="49" charset="0"/>
            </a:endParaRPr>
          </a:p>
          <a:p>
            <a:r>
              <a:rPr lang="en-US" sz="2400" dirty="0"/>
              <a:t>Hexadecimal (base-16)</a:t>
            </a:r>
          </a:p>
          <a:p>
            <a:r>
              <a:rPr lang="en-US" dirty="0">
                <a:cs typeface="Courier New" pitchFamily="49" charset="0"/>
              </a:rPr>
              <a:t>765 = 7×16</a:t>
            </a:r>
            <a:r>
              <a:rPr lang="en-US" baseline="30000" dirty="0">
                <a:cs typeface="Courier New" pitchFamily="49" charset="0"/>
              </a:rPr>
              <a:t>2</a:t>
            </a:r>
            <a:r>
              <a:rPr lang="en-US" dirty="0">
                <a:cs typeface="Courier New" pitchFamily="49" charset="0"/>
              </a:rPr>
              <a:t> + 6×16</a:t>
            </a:r>
            <a:r>
              <a:rPr lang="en-US" baseline="30000" dirty="0">
                <a:cs typeface="Courier New" pitchFamily="49" charset="0"/>
              </a:rPr>
              <a:t>1 </a:t>
            </a:r>
            <a:r>
              <a:rPr lang="en-US" dirty="0">
                <a:cs typeface="Courier New" pitchFamily="49" charset="0"/>
              </a:rPr>
              <a:t>+ 5×16</a:t>
            </a:r>
            <a:r>
              <a:rPr lang="en-US" baseline="30000" dirty="0">
                <a:cs typeface="Courier New" pitchFamily="49" charset="0"/>
              </a:rPr>
              <a:t>0</a:t>
            </a:r>
            <a:r>
              <a:rPr lang="en-US" dirty="0">
                <a:cs typeface="Courier New" pitchFamily="49" charset="0"/>
              </a:rPr>
              <a:t> = 1893 [in base-10]</a:t>
            </a:r>
          </a:p>
          <a:p>
            <a:r>
              <a:rPr lang="en-US" dirty="0">
                <a:cs typeface="Courier New" pitchFamily="49" charset="0"/>
              </a:rPr>
              <a:t>Letters A-F represent numbers 10-15.</a:t>
            </a:r>
          </a:p>
          <a:p>
            <a:r>
              <a:rPr lang="en-US" dirty="0">
                <a:cs typeface="Courier New" pitchFamily="49" charset="0"/>
              </a:rPr>
              <a:t>Thus 6FA = 6×16</a:t>
            </a:r>
            <a:r>
              <a:rPr lang="en-US" baseline="30000" dirty="0">
                <a:cs typeface="Courier New" pitchFamily="49" charset="0"/>
              </a:rPr>
              <a:t>2</a:t>
            </a:r>
            <a:r>
              <a:rPr lang="en-US" dirty="0">
                <a:cs typeface="Courier New" pitchFamily="49" charset="0"/>
              </a:rPr>
              <a:t> + 15×16</a:t>
            </a:r>
            <a:r>
              <a:rPr lang="en-US" baseline="30000" dirty="0">
                <a:cs typeface="Courier New" pitchFamily="49" charset="0"/>
              </a:rPr>
              <a:t>1</a:t>
            </a:r>
            <a:r>
              <a:rPr lang="en-US" dirty="0">
                <a:cs typeface="Courier New" pitchFamily="49" charset="0"/>
              </a:rPr>
              <a:t> + 10×16</a:t>
            </a:r>
            <a:r>
              <a:rPr lang="en-US" baseline="30000" dirty="0">
                <a:cs typeface="Courier New" pitchFamily="49" charset="0"/>
              </a:rPr>
              <a:t>0</a:t>
            </a:r>
            <a:r>
              <a:rPr lang="en-US" dirty="0">
                <a:cs typeface="Courier New" pitchFamily="49" charset="0"/>
              </a:rPr>
              <a:t> = 1786 [in base-10]</a:t>
            </a:r>
          </a:p>
          <a:p>
            <a:endParaRPr lang="en-US" dirty="0">
              <a:cs typeface="Courier New" pitchFamily="49" charset="0"/>
            </a:endParaRPr>
          </a:p>
        </p:txBody>
      </p:sp>
      <p:sp>
        <p:nvSpPr>
          <p:cNvPr id="8" name="TextBox 7"/>
          <p:cNvSpPr txBox="1"/>
          <p:nvPr/>
        </p:nvSpPr>
        <p:spPr>
          <a:xfrm>
            <a:off x="2438400" y="3886200"/>
            <a:ext cx="6324600" cy="1846659"/>
          </a:xfrm>
          <a:prstGeom prst="rect">
            <a:avLst/>
          </a:prstGeom>
          <a:noFill/>
        </p:spPr>
        <p:txBody>
          <a:bodyPr wrap="square" rtlCol="0">
            <a:spAutoFit/>
          </a:bodyPr>
          <a:lstStyle/>
          <a:p>
            <a:r>
              <a:rPr lang="en-US" sz="2400" dirty="0" smtClean="0">
                <a:cs typeface="Courier New" pitchFamily="49" charset="0"/>
              </a:rPr>
              <a:t>Gray colors</a:t>
            </a:r>
          </a:p>
          <a:p>
            <a:r>
              <a:rPr lang="en-US" dirty="0" smtClean="0">
                <a:cs typeface="Courier New" pitchFamily="49" charset="0"/>
              </a:rPr>
              <a:t>Equal amounts of red, green and blue result in gray shades:</a:t>
            </a:r>
          </a:p>
          <a:p>
            <a:r>
              <a:rPr lang="en-US" dirty="0" smtClean="0">
                <a:cs typeface="Courier New" pitchFamily="49" charset="0"/>
              </a:rPr>
              <a:t>"#A1A1A1" = "gray63“</a:t>
            </a:r>
          </a:p>
          <a:p>
            <a:endParaRPr lang="en-US" dirty="0">
              <a:cs typeface="Courier New" pitchFamily="49" charset="0"/>
            </a:endParaRPr>
          </a:p>
          <a:p>
            <a:r>
              <a:rPr lang="en-US" dirty="0" smtClean="0">
                <a:cs typeface="Courier New" pitchFamily="49" charset="0"/>
              </a:rPr>
              <a:t>Note: </a:t>
            </a:r>
            <a:r>
              <a:rPr lang="en-US" sz="1400" dirty="0" err="1" smtClean="0">
                <a:latin typeface="Courier New" pitchFamily="49" charset="0"/>
                <a:cs typeface="Courier New" pitchFamily="49" charset="0"/>
              </a:rPr>
              <a:t>format.hexmode</a:t>
            </a:r>
            <a:r>
              <a:rPr lang="en-US" sz="1400" dirty="0" smtClean="0">
                <a:latin typeface="Courier New" pitchFamily="49" charset="0"/>
                <a:cs typeface="Courier New" pitchFamily="49" charset="0"/>
              </a:rPr>
              <a:t>(255)</a:t>
            </a:r>
            <a:r>
              <a:rPr lang="en-US" dirty="0" smtClean="0">
                <a:cs typeface="Courier New" pitchFamily="49" charset="0"/>
              </a:rPr>
              <a:t> converts decimals to </a:t>
            </a:r>
            <a:r>
              <a:rPr lang="en-US" dirty="0">
                <a:cs typeface="Courier New" pitchFamily="49" charset="0"/>
              </a:rPr>
              <a:t>hexadecimal numbers, so does </a:t>
            </a:r>
            <a:r>
              <a:rPr lang="en-US" sz="1400" dirty="0" err="1">
                <a:latin typeface="Courier New" pitchFamily="49" charset="0"/>
                <a:cs typeface="Courier New" pitchFamily="49" charset="0"/>
              </a:rPr>
              <a:t>sprintf</a:t>
            </a:r>
            <a:r>
              <a:rPr lang="en-US" sz="1400" dirty="0">
                <a:latin typeface="Courier New" pitchFamily="49" charset="0"/>
                <a:cs typeface="Courier New" pitchFamily="49" charset="0"/>
              </a:rPr>
              <a:t>('%X',255)</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276600"/>
            <a:ext cx="6248400" cy="329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834054386"/>
              </p:ext>
            </p:extLst>
          </p:nvPr>
        </p:nvGraphicFramePr>
        <p:xfrm>
          <a:off x="838200" y="1165092"/>
          <a:ext cx="1143000" cy="5388108"/>
        </p:xfrm>
        <a:graphic>
          <a:graphicData uri="http://schemas.openxmlformats.org/drawingml/2006/table">
            <a:tbl>
              <a:tblPr>
                <a:tableStyleId>{5C22544A-7EE6-4342-B048-85BDC9FD1C3A}</a:tableStyleId>
              </a:tblPr>
              <a:tblGrid>
                <a:gridCol w="568411"/>
                <a:gridCol w="574589"/>
              </a:tblGrid>
              <a:tr h="244914">
                <a:tc>
                  <a:txBody>
                    <a:bodyPr/>
                    <a:lstStyle/>
                    <a:p>
                      <a:pPr algn="ctr" fontAlgn="b"/>
                      <a:r>
                        <a:rPr lang="en-US" sz="1400" u="none" strike="noStrike" dirty="0">
                          <a:effectLst/>
                        </a:rPr>
                        <a:t>Dec</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u="none" strike="noStrike">
                          <a:effectLst/>
                        </a:rPr>
                        <a:t>Hex</a:t>
                      </a:r>
                      <a:endParaRPr lang="en-US" sz="1400" b="0" i="0" u="none" strike="noStrike">
                        <a:solidFill>
                          <a:srgbClr val="000000"/>
                        </a:solidFill>
                        <a:effectLst/>
                        <a:latin typeface="Calibri"/>
                      </a:endParaRPr>
                    </a:p>
                  </a:txBody>
                  <a:tcPr marL="9525" marR="9525" marT="9525" marB="0" anchor="b"/>
                </a:tc>
              </a:tr>
              <a:tr h="244914">
                <a:tc>
                  <a:txBody>
                    <a:bodyPr/>
                    <a:lstStyle/>
                    <a:p>
                      <a:pPr algn="ctr" fontAlgn="b"/>
                      <a:r>
                        <a:rPr lang="en-US" sz="1400" u="none" strike="noStrike" dirty="0">
                          <a:effectLst/>
                        </a:rPr>
                        <a:t>0</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a:endParaRPr>
                    </a:p>
                  </a:txBody>
                  <a:tcPr marL="9525" marR="9525" marT="9525" marB="0" anchor="b"/>
                </a:tc>
              </a:tr>
              <a:tr h="244914">
                <a:tc>
                  <a:txBody>
                    <a:bodyPr/>
                    <a:lstStyle/>
                    <a:p>
                      <a:pPr algn="ctr" fontAlgn="b"/>
                      <a:r>
                        <a:rPr lang="en-US" sz="1400" u="none" strike="noStrike" dirty="0">
                          <a:effectLst/>
                        </a:rPr>
                        <a:t>1</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2</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3</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4</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4</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5</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5</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6</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6</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7</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7</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8</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8</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9</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9</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10</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A</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11</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B</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12</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C</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13</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D</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14</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E</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15</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a:effectLst/>
                        </a:rPr>
                        <a:t>F</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16</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smtClean="0">
                          <a:effectLst/>
                        </a:rPr>
                        <a:t>10</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17</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smtClean="0">
                          <a:effectLst/>
                        </a:rPr>
                        <a:t>11</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18</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smtClean="0">
                          <a:effectLst/>
                        </a:rPr>
                        <a:t>12</a:t>
                      </a:r>
                    </a:p>
                  </a:txBody>
                  <a:tcPr marL="9525" marR="9525" marT="9525" marB="0" anchor="b"/>
                </a:tc>
              </a:tr>
              <a:tr h="244914">
                <a:tc>
                  <a:txBody>
                    <a:bodyPr/>
                    <a:lstStyle/>
                    <a:p>
                      <a:pPr algn="ctr" fontAlgn="b"/>
                      <a:r>
                        <a:rPr lang="en-US" sz="1400" u="none" strike="noStrike">
                          <a:effectLst/>
                        </a:rPr>
                        <a:t>19</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smtClean="0">
                          <a:effectLst/>
                        </a:rPr>
                        <a:t>13</a:t>
                      </a:r>
                      <a:endParaRPr lang="en-US" sz="1400" b="0" i="0" u="none" strike="noStrike" dirty="0">
                        <a:solidFill>
                          <a:srgbClr val="000000"/>
                        </a:solidFill>
                        <a:effectLst/>
                        <a:latin typeface="Calibri"/>
                      </a:endParaRPr>
                    </a:p>
                  </a:txBody>
                  <a:tcPr marL="9525" marR="9525" marT="9525" marB="0" anchor="b"/>
                </a:tc>
              </a:tr>
              <a:tr h="244914">
                <a:tc>
                  <a:txBody>
                    <a:bodyPr/>
                    <a:lstStyle/>
                    <a:p>
                      <a:pPr algn="ctr" fontAlgn="b"/>
                      <a:r>
                        <a:rPr lang="en-US" sz="1400" u="none" strike="noStrike">
                          <a:effectLst/>
                        </a:rPr>
                        <a:t>20</a:t>
                      </a:r>
                      <a:endParaRPr lang="en-US" sz="1400" b="0" i="0" u="none" strike="noStrike">
                        <a:solidFill>
                          <a:srgbClr val="000000"/>
                        </a:solidFill>
                        <a:effectLst/>
                        <a:latin typeface="Calibri"/>
                      </a:endParaRPr>
                    </a:p>
                  </a:txBody>
                  <a:tcPr marL="9525" marR="9525" marT="9525" marB="0" anchor="b"/>
                </a:tc>
                <a:tc>
                  <a:txBody>
                    <a:bodyPr/>
                    <a:lstStyle/>
                    <a:p>
                      <a:pPr algn="ctr" fontAlgn="b"/>
                      <a:r>
                        <a:rPr lang="en-US" sz="1400" u="none" strike="noStrike" dirty="0" smtClean="0">
                          <a:effectLst/>
                        </a:rPr>
                        <a:t>14</a:t>
                      </a:r>
                      <a:endParaRPr lang="en-US" sz="1400" b="0" i="0" u="none" strike="noStrike" dirty="0">
                        <a:solidFill>
                          <a:srgbClr val="000000"/>
                        </a:solidFill>
                        <a:effectLst/>
                        <a:latin typeface="Calibri"/>
                      </a:endParaRPr>
                    </a:p>
                  </a:txBody>
                  <a:tcPr marL="9525" marR="9525" marT="9525" marB="0" anchor="b"/>
                </a:tc>
              </a:tr>
            </a:tbl>
          </a:graphicData>
        </a:graphic>
      </p:graphicFrame>
      <p:sp>
        <p:nvSpPr>
          <p:cNvPr id="11" name="TextBox 10"/>
          <p:cNvSpPr txBox="1"/>
          <p:nvPr/>
        </p:nvSpPr>
        <p:spPr>
          <a:xfrm>
            <a:off x="3124199" y="6400800"/>
            <a:ext cx="6019801" cy="276999"/>
          </a:xfrm>
          <a:prstGeom prst="rect">
            <a:avLst/>
          </a:prstGeom>
          <a:noFill/>
        </p:spPr>
        <p:txBody>
          <a:bodyPr wrap="square" rtlCol="0">
            <a:spAutoFit/>
          </a:bodyPr>
          <a:lstStyle/>
          <a:p>
            <a:pPr algn="r"/>
            <a:r>
              <a:rPr lang="en-US" sz="1200" dirty="0">
                <a:solidFill>
                  <a:schemeClr val="bg1">
                    <a:lumMod val="50000"/>
                  </a:schemeClr>
                </a:solidFill>
              </a:rPr>
              <a:t>http://research.stowers-institute.org/efg/R/Color/Chart/ColorChart.pdf</a:t>
            </a:r>
          </a:p>
        </p:txBody>
      </p:sp>
      <p:sp>
        <p:nvSpPr>
          <p:cNvPr id="3" name="Right Brace 2"/>
          <p:cNvSpPr/>
          <p:nvPr/>
        </p:nvSpPr>
        <p:spPr>
          <a:xfrm rot="5400000">
            <a:off x="5733041" y="3515746"/>
            <a:ext cx="149890" cy="271227"/>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rot="5400000">
            <a:off x="6004268" y="3515747"/>
            <a:ext cx="149890" cy="271227"/>
          </a:xfrm>
          <a:prstGeom prst="righ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6287090" y="3515748"/>
            <a:ext cx="149890" cy="271227"/>
          </a:xfrm>
          <a:prstGeom prst="righ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523292" y="3717129"/>
            <a:ext cx="420308" cy="461665"/>
          </a:xfrm>
          <a:prstGeom prst="rect">
            <a:avLst/>
          </a:prstGeom>
          <a:noFill/>
        </p:spPr>
        <p:txBody>
          <a:bodyPr wrap="none" rtlCol="0">
            <a:spAutoFit/>
          </a:bodyPr>
          <a:lstStyle/>
          <a:p>
            <a:pPr algn="ctr"/>
            <a:r>
              <a:rPr lang="en-US" sz="1200" dirty="0" smtClean="0">
                <a:solidFill>
                  <a:srgbClr val="FF0000"/>
                </a:solidFill>
              </a:rPr>
              <a:t>238</a:t>
            </a:r>
          </a:p>
          <a:p>
            <a:pPr algn="ctr"/>
            <a:r>
              <a:rPr lang="en-US" sz="1200" dirty="0" smtClean="0">
                <a:solidFill>
                  <a:srgbClr val="FF0000"/>
                </a:solidFill>
              </a:rPr>
              <a:t>red</a:t>
            </a:r>
            <a:endParaRPr lang="en-US" sz="1200" dirty="0">
              <a:solidFill>
                <a:srgbClr val="FF0000"/>
              </a:solidFill>
            </a:endParaRPr>
          </a:p>
        </p:txBody>
      </p:sp>
      <p:sp>
        <p:nvSpPr>
          <p:cNvPr id="14" name="TextBox 13"/>
          <p:cNvSpPr txBox="1"/>
          <p:nvPr/>
        </p:nvSpPr>
        <p:spPr>
          <a:xfrm>
            <a:off x="5829304" y="3717129"/>
            <a:ext cx="541687" cy="461665"/>
          </a:xfrm>
          <a:prstGeom prst="rect">
            <a:avLst/>
          </a:prstGeom>
          <a:noFill/>
        </p:spPr>
        <p:txBody>
          <a:bodyPr wrap="none" rtlCol="0">
            <a:spAutoFit/>
          </a:bodyPr>
          <a:lstStyle/>
          <a:p>
            <a:pPr algn="ctr"/>
            <a:r>
              <a:rPr lang="en-US" sz="1200" dirty="0" smtClean="0">
                <a:solidFill>
                  <a:srgbClr val="00B050"/>
                </a:solidFill>
              </a:rPr>
              <a:t>173</a:t>
            </a:r>
          </a:p>
          <a:p>
            <a:pPr algn="ctr"/>
            <a:r>
              <a:rPr lang="en-US" sz="1200" dirty="0" smtClean="0">
                <a:solidFill>
                  <a:srgbClr val="00B050"/>
                </a:solidFill>
              </a:rPr>
              <a:t>green</a:t>
            </a:r>
            <a:endParaRPr lang="en-US" sz="1200" dirty="0">
              <a:solidFill>
                <a:srgbClr val="00B050"/>
              </a:solidFill>
            </a:endParaRPr>
          </a:p>
        </p:txBody>
      </p:sp>
      <p:sp>
        <p:nvSpPr>
          <p:cNvPr id="15" name="TextBox 14"/>
          <p:cNvSpPr txBox="1"/>
          <p:nvPr/>
        </p:nvSpPr>
        <p:spPr>
          <a:xfrm>
            <a:off x="6225278" y="3717129"/>
            <a:ext cx="457177" cy="461665"/>
          </a:xfrm>
          <a:prstGeom prst="rect">
            <a:avLst/>
          </a:prstGeom>
          <a:noFill/>
        </p:spPr>
        <p:txBody>
          <a:bodyPr wrap="none" rtlCol="0">
            <a:spAutoFit/>
          </a:bodyPr>
          <a:lstStyle/>
          <a:p>
            <a:pPr algn="ctr"/>
            <a:r>
              <a:rPr lang="en-US" sz="1200" dirty="0" smtClean="0">
                <a:solidFill>
                  <a:srgbClr val="0070C0"/>
                </a:solidFill>
              </a:rPr>
              <a:t>14</a:t>
            </a:r>
          </a:p>
          <a:p>
            <a:pPr algn="ctr"/>
            <a:r>
              <a:rPr lang="en-US" sz="1200" dirty="0" smtClean="0">
                <a:solidFill>
                  <a:srgbClr val="0070C0"/>
                </a:solidFill>
              </a:rPr>
              <a:t>blue</a:t>
            </a:r>
            <a:endParaRPr lang="en-US" sz="1200" dirty="0">
              <a:solidFill>
                <a:srgbClr val="0070C0"/>
              </a:solidFill>
            </a:endParaRPr>
          </a:p>
        </p:txBody>
      </p:sp>
      <p:sp>
        <p:nvSpPr>
          <p:cNvPr id="16" name="TextBox 15"/>
          <p:cNvSpPr txBox="1"/>
          <p:nvPr/>
        </p:nvSpPr>
        <p:spPr>
          <a:xfrm>
            <a:off x="6948050" y="3581400"/>
            <a:ext cx="392608" cy="276999"/>
          </a:xfrm>
          <a:prstGeom prst="rect">
            <a:avLst/>
          </a:prstGeom>
          <a:noFill/>
        </p:spPr>
        <p:txBody>
          <a:bodyPr wrap="none" rtlCol="0">
            <a:spAutoFit/>
          </a:bodyPr>
          <a:lstStyle/>
          <a:p>
            <a:pPr algn="ctr"/>
            <a:r>
              <a:rPr lang="en-US" sz="1200" dirty="0" smtClean="0">
                <a:solidFill>
                  <a:srgbClr val="FF0000"/>
                </a:solidFill>
              </a:rPr>
              <a:t>red</a:t>
            </a:r>
            <a:endParaRPr lang="en-US" sz="1200" dirty="0">
              <a:solidFill>
                <a:srgbClr val="FF0000"/>
              </a:solidFill>
            </a:endParaRPr>
          </a:p>
        </p:txBody>
      </p:sp>
      <p:sp>
        <p:nvSpPr>
          <p:cNvPr id="17" name="TextBox 16"/>
          <p:cNvSpPr txBox="1"/>
          <p:nvPr/>
        </p:nvSpPr>
        <p:spPr>
          <a:xfrm>
            <a:off x="7512948" y="3581400"/>
            <a:ext cx="541687" cy="276999"/>
          </a:xfrm>
          <a:prstGeom prst="rect">
            <a:avLst/>
          </a:prstGeom>
          <a:noFill/>
        </p:spPr>
        <p:txBody>
          <a:bodyPr wrap="none" rtlCol="0">
            <a:spAutoFit/>
          </a:bodyPr>
          <a:lstStyle/>
          <a:p>
            <a:pPr algn="ctr"/>
            <a:r>
              <a:rPr lang="en-US" sz="1200" dirty="0" smtClean="0">
                <a:solidFill>
                  <a:srgbClr val="00B050"/>
                </a:solidFill>
              </a:rPr>
              <a:t>green</a:t>
            </a:r>
            <a:endParaRPr lang="en-US" sz="1200" dirty="0">
              <a:solidFill>
                <a:srgbClr val="00B050"/>
              </a:solidFill>
            </a:endParaRPr>
          </a:p>
        </p:txBody>
      </p:sp>
      <p:sp>
        <p:nvSpPr>
          <p:cNvPr id="18" name="TextBox 17"/>
          <p:cNvSpPr txBox="1"/>
          <p:nvPr/>
        </p:nvSpPr>
        <p:spPr>
          <a:xfrm>
            <a:off x="8203109" y="3581400"/>
            <a:ext cx="457177" cy="276999"/>
          </a:xfrm>
          <a:prstGeom prst="rect">
            <a:avLst/>
          </a:prstGeom>
          <a:noFill/>
        </p:spPr>
        <p:txBody>
          <a:bodyPr wrap="none" rtlCol="0">
            <a:spAutoFit/>
          </a:bodyPr>
          <a:lstStyle/>
          <a:p>
            <a:pPr algn="ctr"/>
            <a:r>
              <a:rPr lang="en-US" sz="1200" dirty="0" smtClean="0">
                <a:solidFill>
                  <a:srgbClr val="0070C0"/>
                </a:solidFill>
              </a:rPr>
              <a:t>blue</a:t>
            </a:r>
            <a:endParaRPr lang="en-US" sz="1200" dirty="0">
              <a:solidFill>
                <a:srgbClr val="0070C0"/>
              </a:solidFill>
            </a:endParaRPr>
          </a:p>
        </p:txBody>
      </p:sp>
    </p:spTree>
    <p:extLst>
      <p:ext uri="{BB962C8B-B14F-4D97-AF65-F5344CB8AC3E}">
        <p14:creationId xmlns:p14="http://schemas.microsoft.com/office/powerpoint/2010/main" val="2560164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Trevor Branch\Documents\FISH507 R graphics\Lecture 6 colors and shades\Figs\trans.col4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599" y="3535362"/>
            <a:ext cx="3581401" cy="2822795"/>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C:\Users\Trevor Branch\Documents\FISH507 R graphics\Lecture 6 colors and shades\Figs\trans.col8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2999" y="3535362"/>
            <a:ext cx="3581399" cy="2822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0" y="4453157"/>
            <a:ext cx="1107996" cy="923330"/>
          </a:xfrm>
          <a:prstGeom prst="rect">
            <a:avLst/>
          </a:prstGeom>
          <a:noFill/>
        </p:spPr>
        <p:txBody>
          <a:bodyPr wrap="none" rtlCol="0">
            <a:spAutoFit/>
          </a:bodyPr>
          <a:lstStyle/>
          <a:p>
            <a:pPr algn="ctr"/>
            <a:r>
              <a:rPr lang="en-US" dirty="0" smtClean="0"/>
              <a:t>All colors</a:t>
            </a:r>
          </a:p>
          <a:p>
            <a:pPr algn="ctr"/>
            <a:r>
              <a:rPr lang="en-US" dirty="0" smtClean="0"/>
              <a:t>ending in </a:t>
            </a:r>
          </a:p>
          <a:p>
            <a:pPr algn="ctr"/>
            <a:r>
              <a:rPr lang="en-US" dirty="0" smtClean="0"/>
              <a:t>“44”</a:t>
            </a:r>
            <a:endParaRPr lang="en-US" dirty="0"/>
          </a:p>
        </p:txBody>
      </p:sp>
      <p:sp>
        <p:nvSpPr>
          <p:cNvPr id="9" name="TextBox 8"/>
          <p:cNvSpPr txBox="1"/>
          <p:nvPr/>
        </p:nvSpPr>
        <p:spPr>
          <a:xfrm>
            <a:off x="5140404" y="4453157"/>
            <a:ext cx="1107996" cy="923330"/>
          </a:xfrm>
          <a:prstGeom prst="rect">
            <a:avLst/>
          </a:prstGeom>
          <a:noFill/>
        </p:spPr>
        <p:txBody>
          <a:bodyPr wrap="none" rtlCol="0">
            <a:spAutoFit/>
          </a:bodyPr>
          <a:lstStyle/>
          <a:p>
            <a:pPr algn="ctr"/>
            <a:r>
              <a:rPr lang="en-US" dirty="0" smtClean="0"/>
              <a:t>All colors</a:t>
            </a:r>
          </a:p>
          <a:p>
            <a:pPr algn="ctr"/>
            <a:r>
              <a:rPr lang="en-US" dirty="0" smtClean="0"/>
              <a:t>ending in </a:t>
            </a:r>
          </a:p>
          <a:p>
            <a:pPr algn="ctr"/>
            <a:r>
              <a:rPr lang="en-US" dirty="0" smtClean="0"/>
              <a:t>“88”</a:t>
            </a:r>
            <a:endParaRPr lang="en-US" dirty="0"/>
          </a:p>
        </p:txBody>
      </p:sp>
      <p:sp>
        <p:nvSpPr>
          <p:cNvPr id="2" name="Title 1"/>
          <p:cNvSpPr>
            <a:spLocks noGrp="1"/>
          </p:cNvSpPr>
          <p:nvPr>
            <p:ph type="title"/>
          </p:nvPr>
        </p:nvSpPr>
        <p:spPr>
          <a:xfrm>
            <a:off x="457200" y="0"/>
            <a:ext cx="8229600" cy="1143000"/>
          </a:xfrm>
        </p:spPr>
        <p:txBody>
          <a:bodyPr>
            <a:normAutofit/>
          </a:bodyPr>
          <a:lstStyle/>
          <a:p>
            <a:r>
              <a:rPr lang="en-US" sz="3600" dirty="0" smtClean="0"/>
              <a:t>Transparent colors in R</a:t>
            </a:r>
            <a:endParaRPr lang="en-US" sz="3600" dirty="0"/>
          </a:p>
        </p:txBody>
      </p:sp>
      <p:sp>
        <p:nvSpPr>
          <p:cNvPr id="3" name="Content Placeholder 2"/>
          <p:cNvSpPr>
            <a:spLocks noGrp="1"/>
          </p:cNvSpPr>
          <p:nvPr>
            <p:ph idx="1"/>
          </p:nvPr>
        </p:nvSpPr>
        <p:spPr>
          <a:xfrm>
            <a:off x="457200" y="1173162"/>
            <a:ext cx="8229600" cy="4572000"/>
          </a:xfrm>
        </p:spPr>
        <p:txBody>
          <a:bodyPr>
            <a:normAutofit/>
          </a:bodyPr>
          <a:lstStyle/>
          <a:p>
            <a:r>
              <a:rPr lang="en-US" sz="2400" dirty="0" smtClean="0"/>
              <a:t>Add two hexadecimal values to the end of the string</a:t>
            </a:r>
          </a:p>
          <a:p>
            <a:r>
              <a:rPr lang="en-US" sz="2400" dirty="0" smtClean="0">
                <a:latin typeface="Courier New" pitchFamily="49" charset="0"/>
                <a:cs typeface="Courier New" pitchFamily="49" charset="0"/>
              </a:rPr>
              <a:t>#FF0000   </a:t>
            </a:r>
            <a:r>
              <a:rPr lang="en-US" sz="2400" dirty="0" smtClean="0"/>
              <a:t>red (255 red 0 blue 0 green)</a:t>
            </a:r>
          </a:p>
          <a:p>
            <a:r>
              <a:rPr lang="en-US" sz="2400" dirty="0">
                <a:latin typeface="Courier New" pitchFamily="49" charset="0"/>
                <a:cs typeface="Courier New" pitchFamily="49" charset="0"/>
              </a:rPr>
              <a:t>#</a:t>
            </a:r>
            <a:r>
              <a:rPr lang="en-US" sz="2400" dirty="0" smtClean="0">
                <a:latin typeface="Courier New" pitchFamily="49" charset="0"/>
                <a:cs typeface="Courier New" pitchFamily="49" charset="0"/>
              </a:rPr>
              <a:t>FF000000 </a:t>
            </a:r>
            <a:r>
              <a:rPr lang="en-US" sz="2400" dirty="0" smtClean="0"/>
              <a:t>totally translucent</a:t>
            </a:r>
            <a:endParaRPr lang="en-US" sz="2400" dirty="0"/>
          </a:p>
          <a:p>
            <a:r>
              <a:rPr lang="en-US" sz="2400" dirty="0" smtClean="0">
                <a:latin typeface="Courier New" pitchFamily="49" charset="0"/>
                <a:cs typeface="Courier New" pitchFamily="49" charset="0"/>
              </a:rPr>
              <a:t>#FF000044 </a:t>
            </a:r>
            <a:r>
              <a:rPr lang="en-US" sz="2400" dirty="0" smtClean="0"/>
              <a:t>quite translucent</a:t>
            </a:r>
            <a:endParaRPr lang="en-US" sz="2400" dirty="0"/>
          </a:p>
          <a:p>
            <a:r>
              <a:rPr lang="en-US" sz="2400" dirty="0" smtClean="0">
                <a:latin typeface="Courier New" pitchFamily="49" charset="0"/>
                <a:cs typeface="Courier New" pitchFamily="49" charset="0"/>
              </a:rPr>
              <a:t>#FF000088 </a:t>
            </a:r>
            <a:r>
              <a:rPr lang="en-US" sz="2400" dirty="0" smtClean="0"/>
              <a:t>quite opaque</a:t>
            </a:r>
          </a:p>
          <a:p>
            <a:r>
              <a:rPr lang="en-US" sz="2400" dirty="0" smtClean="0">
                <a:latin typeface="Courier New" pitchFamily="49" charset="0"/>
                <a:cs typeface="Courier New" pitchFamily="49" charset="0"/>
              </a:rPr>
              <a:t>#</a:t>
            </a:r>
            <a:r>
              <a:rPr lang="en-US" sz="2400" dirty="0">
                <a:latin typeface="Courier New" pitchFamily="49" charset="0"/>
                <a:cs typeface="Courier New" pitchFamily="49" charset="0"/>
              </a:rPr>
              <a:t>FF0000FF </a:t>
            </a:r>
            <a:r>
              <a:rPr lang="en-US" sz="2400" dirty="0" smtClean="0"/>
              <a:t>totally opaque (default for colors in R)</a:t>
            </a:r>
            <a:endParaRPr lang="en-US" sz="2400" dirty="0"/>
          </a:p>
          <a:p>
            <a:endParaRPr lang="en-US" sz="2400" dirty="0"/>
          </a:p>
        </p:txBody>
      </p:sp>
    </p:spTree>
    <p:extLst>
      <p:ext uri="{BB962C8B-B14F-4D97-AF65-F5344CB8AC3E}">
        <p14:creationId xmlns:p14="http://schemas.microsoft.com/office/powerpoint/2010/main" val="23173288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5200" y="1066800"/>
            <a:ext cx="5425242" cy="5193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6200" y="304800"/>
            <a:ext cx="8686800" cy="707886"/>
          </a:xfrm>
          <a:prstGeom prst="rect">
            <a:avLst/>
          </a:prstGeom>
          <a:noFill/>
        </p:spPr>
        <p:txBody>
          <a:bodyPr wrap="square" rtlCol="0">
            <a:spAutoFit/>
          </a:bodyPr>
          <a:lstStyle/>
          <a:p>
            <a:pPr algn="ctr"/>
            <a:r>
              <a:rPr lang="en-US" sz="4000" dirty="0" smtClean="0"/>
              <a:t>Using HSV instead of RGB</a:t>
            </a:r>
          </a:p>
        </p:txBody>
      </p:sp>
      <p:sp>
        <p:nvSpPr>
          <p:cNvPr id="4" name="Content Placeholder 3"/>
          <p:cNvSpPr>
            <a:spLocks noGrp="1"/>
          </p:cNvSpPr>
          <p:nvPr>
            <p:ph idx="1"/>
          </p:nvPr>
        </p:nvSpPr>
        <p:spPr>
          <a:xfrm>
            <a:off x="457200" y="1600200"/>
            <a:ext cx="2895600" cy="4525963"/>
          </a:xfrm>
        </p:spPr>
        <p:txBody>
          <a:bodyPr>
            <a:noAutofit/>
          </a:bodyPr>
          <a:lstStyle/>
          <a:p>
            <a:pPr marL="0" indent="0">
              <a:buNone/>
            </a:pPr>
            <a:r>
              <a:rPr lang="en-US" sz="2800" dirty="0" smtClean="0"/>
              <a:t>RGB specifies red-green-blue</a:t>
            </a:r>
          </a:p>
          <a:p>
            <a:pPr marL="0" indent="0">
              <a:buNone/>
            </a:pPr>
            <a:r>
              <a:rPr lang="en-US" sz="2800" dirty="0" smtClean="0"/>
              <a:t>HSV specifies hue-saturation-value</a:t>
            </a:r>
          </a:p>
          <a:p>
            <a:pPr marL="0" indent="0">
              <a:buNone/>
            </a:pPr>
            <a:r>
              <a:rPr lang="en-US" sz="2000" dirty="0" err="1" smtClean="0">
                <a:latin typeface="Courier New" pitchFamily="49" charset="0"/>
                <a:cs typeface="Courier New" pitchFamily="49" charset="0"/>
              </a:rPr>
              <a:t>hsv</a:t>
            </a:r>
            <a:r>
              <a:rPr lang="en-US" sz="2000" dirty="0" smtClean="0">
                <a:latin typeface="Courier New" pitchFamily="49" charset="0"/>
                <a:cs typeface="Courier New" pitchFamily="49" charset="0"/>
              </a:rPr>
              <a:t>(h, s, v, gamma, alpha) </a:t>
            </a:r>
            <a:r>
              <a:rPr lang="en-US" sz="2800" dirty="0" smtClean="0"/>
              <a:t>where gamma is color correction, alpha is transparency</a:t>
            </a:r>
            <a:endParaRPr lang="en-US" sz="2800" dirty="0"/>
          </a:p>
        </p:txBody>
      </p:sp>
      <p:sp>
        <p:nvSpPr>
          <p:cNvPr id="2" name="Rectangle 1"/>
          <p:cNvSpPr/>
          <p:nvPr/>
        </p:nvSpPr>
        <p:spPr>
          <a:xfrm>
            <a:off x="3757047" y="6400800"/>
            <a:ext cx="5383078" cy="276999"/>
          </a:xfrm>
          <a:prstGeom prst="rect">
            <a:avLst/>
          </a:prstGeom>
        </p:spPr>
        <p:txBody>
          <a:bodyPr wrap="square">
            <a:spAutoFit/>
          </a:bodyPr>
          <a:lstStyle/>
          <a:p>
            <a:pPr algn="r"/>
            <a:r>
              <a:rPr lang="en-US" sz="1200" dirty="0">
                <a:solidFill>
                  <a:schemeClr val="bg1">
                    <a:lumMod val="50000"/>
                  </a:schemeClr>
                </a:solidFill>
              </a:rPr>
              <a:t>http://students.washington.edu/mclarkso/documents/colors%20Ver2.pdf</a:t>
            </a:r>
          </a:p>
        </p:txBody>
      </p:sp>
    </p:spTree>
    <p:extLst>
      <p:ext uri="{BB962C8B-B14F-4D97-AF65-F5344CB8AC3E}">
        <p14:creationId xmlns:p14="http://schemas.microsoft.com/office/powerpoint/2010/main" val="2139361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Trevor Branch\Documents\FISH507 R graphics\Lecture 6 colors and shades\Figs\builtin.palett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5994048"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457200" y="274638"/>
            <a:ext cx="8229600" cy="893508"/>
          </a:xfrm>
        </p:spPr>
        <p:txBody>
          <a:bodyPr/>
          <a:lstStyle/>
          <a:p>
            <a:r>
              <a:rPr lang="en-US" dirty="0" smtClean="0"/>
              <a:t>Palettes</a:t>
            </a:r>
            <a:endParaRPr lang="en-US" dirty="0"/>
          </a:p>
        </p:txBody>
      </p:sp>
      <p:sp>
        <p:nvSpPr>
          <p:cNvPr id="5" name="TextBox 4"/>
          <p:cNvSpPr txBox="1"/>
          <p:nvPr/>
        </p:nvSpPr>
        <p:spPr>
          <a:xfrm>
            <a:off x="6324600" y="1408668"/>
            <a:ext cx="2667000" cy="3323987"/>
          </a:xfrm>
          <a:prstGeom prst="rect">
            <a:avLst/>
          </a:prstGeom>
          <a:noFill/>
        </p:spPr>
        <p:txBody>
          <a:bodyPr wrap="square" rtlCol="0">
            <a:spAutoFit/>
          </a:bodyPr>
          <a:lstStyle/>
          <a:p>
            <a:r>
              <a:rPr lang="en-US" dirty="0" smtClean="0"/>
              <a:t>For example:</a:t>
            </a:r>
          </a:p>
          <a:p>
            <a:r>
              <a:rPr lang="en-US" sz="1400" dirty="0" smtClean="0">
                <a:latin typeface="Courier New" pitchFamily="49" charset="0"/>
                <a:cs typeface="Courier New" pitchFamily="49" charset="0"/>
              </a:rPr>
              <a:t>col=rainbow(50)</a:t>
            </a:r>
          </a:p>
          <a:p>
            <a:r>
              <a:rPr lang="en-US" sz="1400" dirty="0" smtClean="0">
                <a:latin typeface="Courier New" pitchFamily="49" charset="0"/>
                <a:cs typeface="Courier New" pitchFamily="49" charset="0"/>
              </a:rPr>
              <a:t>col=</a:t>
            </a:r>
            <a:r>
              <a:rPr lang="en-US" sz="1400" dirty="0" err="1" smtClean="0">
                <a:latin typeface="Courier New" pitchFamily="49" charset="0"/>
                <a:cs typeface="Courier New" pitchFamily="49" charset="0"/>
              </a:rPr>
              <a:t>heat.colors</a:t>
            </a:r>
            <a:r>
              <a:rPr lang="en-US" sz="1400" dirty="0" smtClean="0">
                <a:latin typeface="Courier New" pitchFamily="49" charset="0"/>
                <a:cs typeface="Courier New" pitchFamily="49" charset="0"/>
              </a:rPr>
              <a:t>(50)</a:t>
            </a:r>
          </a:p>
          <a:p>
            <a:r>
              <a:rPr lang="en-US" sz="1400" dirty="0" smtClean="0">
                <a:latin typeface="Courier New" pitchFamily="49" charset="0"/>
                <a:cs typeface="Courier New" pitchFamily="49" charset="0"/>
              </a:rPr>
              <a:t>col=</a:t>
            </a:r>
            <a:r>
              <a:rPr lang="en-US" sz="1400" dirty="0" err="1" smtClean="0">
                <a:latin typeface="Courier New" pitchFamily="49" charset="0"/>
                <a:cs typeface="Courier New" pitchFamily="49" charset="0"/>
              </a:rPr>
              <a:t>terrain.colors</a:t>
            </a:r>
            <a:r>
              <a:rPr lang="en-US" sz="1400" dirty="0" smtClean="0">
                <a:latin typeface="Courier New" pitchFamily="49" charset="0"/>
                <a:cs typeface="Courier New" pitchFamily="49" charset="0"/>
              </a:rPr>
              <a:t>(50</a:t>
            </a:r>
            <a:r>
              <a:rPr lang="en-US" sz="1400" dirty="0">
                <a:latin typeface="Courier New" pitchFamily="49" charset="0"/>
                <a:cs typeface="Courier New" pitchFamily="49" charset="0"/>
              </a:rPr>
              <a:t>)</a:t>
            </a:r>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col=</a:t>
            </a:r>
            <a:r>
              <a:rPr lang="en-US" sz="1400" dirty="0" err="1" smtClean="0">
                <a:latin typeface="Courier New" pitchFamily="49" charset="0"/>
                <a:cs typeface="Courier New" pitchFamily="49" charset="0"/>
              </a:rPr>
              <a:t>topo.colors</a:t>
            </a:r>
            <a:r>
              <a:rPr lang="en-US" sz="1400" dirty="0" smtClean="0">
                <a:latin typeface="Courier New" pitchFamily="49" charset="0"/>
                <a:cs typeface="Courier New" pitchFamily="49" charset="0"/>
              </a:rPr>
              <a:t>(50)</a:t>
            </a:r>
          </a:p>
          <a:p>
            <a:r>
              <a:rPr lang="en-US" sz="1400" dirty="0" smtClean="0">
                <a:latin typeface="Courier New" pitchFamily="49" charset="0"/>
                <a:cs typeface="Courier New" pitchFamily="49" charset="0"/>
              </a:rPr>
              <a:t>col=</a:t>
            </a:r>
            <a:r>
              <a:rPr lang="en-US" sz="1400" dirty="0" err="1" smtClean="0">
                <a:latin typeface="Courier New" pitchFamily="49" charset="0"/>
                <a:cs typeface="Courier New" pitchFamily="49" charset="0"/>
              </a:rPr>
              <a:t>cm.colors</a:t>
            </a:r>
            <a:r>
              <a:rPr lang="en-US" sz="1400" dirty="0" smtClean="0">
                <a:latin typeface="Courier New" pitchFamily="49" charset="0"/>
                <a:cs typeface="Courier New" pitchFamily="49" charset="0"/>
              </a:rPr>
              <a:t>(50)</a:t>
            </a:r>
          </a:p>
          <a:p>
            <a:r>
              <a:rPr lang="en-US" dirty="0" smtClean="0">
                <a:latin typeface="+mj-lt"/>
                <a:cs typeface="Courier New" pitchFamily="49" charset="0"/>
              </a:rPr>
              <a:t>But:</a:t>
            </a:r>
            <a:endParaRPr lang="en-US" sz="1400" dirty="0" smtClean="0">
              <a:latin typeface="+mj-lt"/>
              <a:cs typeface="Courier New" pitchFamily="49" charset="0"/>
            </a:endParaRPr>
          </a:p>
          <a:p>
            <a:r>
              <a:rPr lang="en-US" sz="1400" dirty="0" smtClean="0">
                <a:latin typeface="Courier New" pitchFamily="49" charset="0"/>
                <a:cs typeface="Courier New" pitchFamily="49" charset="0"/>
              </a:rPr>
              <a:t>col=gray(0:50/50)</a:t>
            </a:r>
          </a:p>
          <a:p>
            <a:endParaRPr lang="en-US" dirty="0" smtClean="0"/>
          </a:p>
          <a:p>
            <a:r>
              <a:rPr lang="en-US" dirty="0" smtClean="0"/>
              <a:t>Creates a vector of 50 evenly spaced colors from the chosen palette</a:t>
            </a:r>
            <a:endParaRPr lang="en-US" dirty="0"/>
          </a:p>
          <a:p>
            <a:endParaRPr lang="en-US" dirty="0" smtClean="0"/>
          </a:p>
        </p:txBody>
      </p:sp>
      <p:sp>
        <p:nvSpPr>
          <p:cNvPr id="6" name="Rectangle 5"/>
          <p:cNvSpPr/>
          <p:nvPr/>
        </p:nvSpPr>
        <p:spPr>
          <a:xfrm>
            <a:off x="4724400" y="6400800"/>
            <a:ext cx="4419600" cy="276999"/>
          </a:xfrm>
          <a:prstGeom prst="rect">
            <a:avLst/>
          </a:prstGeom>
        </p:spPr>
        <p:txBody>
          <a:bodyPr wrap="square">
            <a:spAutoFit/>
          </a:bodyPr>
          <a:lstStyle/>
          <a:p>
            <a:pPr algn="r"/>
            <a:r>
              <a:rPr lang="en-US" sz="1200" dirty="0">
                <a:solidFill>
                  <a:schemeClr val="bg1">
                    <a:lumMod val="50000"/>
                  </a:schemeClr>
                </a:solidFill>
              </a:rPr>
              <a:t>http://research.stowers-institute.org/efg/Report/UsingColorInR.pdf</a:t>
            </a:r>
          </a:p>
        </p:txBody>
      </p:sp>
    </p:spTree>
    <p:extLst>
      <p:ext uri="{BB962C8B-B14F-4D97-AF65-F5344CB8AC3E}">
        <p14:creationId xmlns:p14="http://schemas.microsoft.com/office/powerpoint/2010/main" val="29749322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89399"/>
            <a:ext cx="8610600" cy="893508"/>
          </a:xfrm>
        </p:spPr>
        <p:txBody>
          <a:bodyPr>
            <a:normAutofit/>
          </a:bodyPr>
          <a:lstStyle/>
          <a:p>
            <a:r>
              <a:rPr lang="en-US" sz="3600" dirty="0" err="1" smtClean="0"/>
              <a:t>rich.colors</a:t>
            </a:r>
            <a:r>
              <a:rPr lang="en-US" sz="3600" dirty="0" smtClean="0"/>
              <a:t>: much prettier than rainbow</a:t>
            </a:r>
            <a:endParaRPr lang="en-US" sz="3600" dirty="0"/>
          </a:p>
        </p:txBody>
      </p:sp>
      <p:pic>
        <p:nvPicPr>
          <p:cNvPr id="12290" name="Picture 2" descr="C:\Users\Trevor Branch\Documents\FISH507 R graphics\Lecture 6 colors and shades\Figs\rich.colo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614" y="1524000"/>
            <a:ext cx="6282773" cy="49519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28900" y="990600"/>
            <a:ext cx="4457700" cy="830997"/>
          </a:xfrm>
          <a:prstGeom prst="rect">
            <a:avLst/>
          </a:prstGeom>
          <a:noFill/>
        </p:spPr>
        <p:txBody>
          <a:bodyPr wrap="square" rtlCol="0">
            <a:spAutoFit/>
          </a:bodyPr>
          <a:lstStyle/>
          <a:p>
            <a:r>
              <a:rPr lang="en-US" sz="2400" dirty="0" smtClean="0">
                <a:latin typeface="Courier New" pitchFamily="49" charset="0"/>
                <a:cs typeface="Courier New" pitchFamily="49" charset="0"/>
              </a:rPr>
              <a:t>library(</a:t>
            </a:r>
            <a:r>
              <a:rPr lang="en-US" sz="2400" dirty="0" err="1" smtClean="0">
                <a:latin typeface="Courier New" pitchFamily="49" charset="0"/>
                <a:cs typeface="Courier New" pitchFamily="49" charset="0"/>
              </a:rPr>
              <a:t>gplots</a:t>
            </a:r>
            <a:r>
              <a:rPr lang="en-US" sz="2400" dirty="0" smtClean="0">
                <a:latin typeface="Courier New" pitchFamily="49" charset="0"/>
                <a:cs typeface="Courier New" pitchFamily="49" charset="0"/>
              </a:rPr>
              <a:t>)</a:t>
            </a:r>
          </a:p>
          <a:p>
            <a:r>
              <a:rPr lang="en-US" sz="2400" dirty="0" smtClean="0">
                <a:latin typeface="Courier New" pitchFamily="49" charset="0"/>
                <a:cs typeface="Courier New" pitchFamily="49" charset="0"/>
              </a:rPr>
              <a:t>col=</a:t>
            </a:r>
            <a:r>
              <a:rPr lang="en-US" sz="2400" dirty="0" err="1" smtClean="0">
                <a:latin typeface="Courier New" pitchFamily="49" charset="0"/>
                <a:cs typeface="Courier New" pitchFamily="49" charset="0"/>
              </a:rPr>
              <a:t>rich.colors</a:t>
            </a:r>
            <a:r>
              <a:rPr lang="en-US" sz="2400" dirty="0" smtClean="0">
                <a:latin typeface="Courier New" pitchFamily="49" charset="0"/>
                <a:cs typeface="Courier New" pitchFamily="49" charset="0"/>
              </a:rPr>
              <a:t>(100)</a:t>
            </a:r>
          </a:p>
        </p:txBody>
      </p:sp>
      <p:sp>
        <p:nvSpPr>
          <p:cNvPr id="7" name="Rectangle 6"/>
          <p:cNvSpPr/>
          <p:nvPr/>
        </p:nvSpPr>
        <p:spPr>
          <a:xfrm>
            <a:off x="4724400" y="6400800"/>
            <a:ext cx="4419600" cy="276999"/>
          </a:xfrm>
          <a:prstGeom prst="rect">
            <a:avLst/>
          </a:prstGeom>
        </p:spPr>
        <p:txBody>
          <a:bodyPr wrap="square">
            <a:spAutoFit/>
          </a:bodyPr>
          <a:lstStyle/>
          <a:p>
            <a:pPr algn="r"/>
            <a:r>
              <a:rPr lang="en-US" sz="1200" dirty="0" smtClean="0">
                <a:solidFill>
                  <a:schemeClr val="bg1">
                    <a:lumMod val="50000"/>
                  </a:schemeClr>
                </a:solidFill>
              </a:rPr>
              <a:t>R help file for </a:t>
            </a:r>
            <a:r>
              <a:rPr lang="en-US" sz="1200" dirty="0" err="1" smtClean="0">
                <a:solidFill>
                  <a:schemeClr val="bg1">
                    <a:lumMod val="50000"/>
                  </a:schemeClr>
                </a:solidFill>
              </a:rPr>
              <a:t>rich.colors</a:t>
            </a:r>
            <a:r>
              <a:rPr lang="en-US" sz="1200" dirty="0" smtClean="0">
                <a:solidFill>
                  <a:schemeClr val="bg1">
                    <a:lumMod val="50000"/>
                  </a:schemeClr>
                </a:solidFill>
              </a:rPr>
              <a:t>, by </a:t>
            </a:r>
            <a:r>
              <a:rPr lang="en-US" sz="1200" dirty="0" err="1" smtClean="0">
                <a:solidFill>
                  <a:schemeClr val="bg1">
                    <a:lumMod val="50000"/>
                  </a:schemeClr>
                </a:solidFill>
              </a:rPr>
              <a:t>Arni</a:t>
            </a:r>
            <a:r>
              <a:rPr lang="en-US" sz="1200" dirty="0" smtClean="0">
                <a:solidFill>
                  <a:schemeClr val="bg1">
                    <a:lumMod val="50000"/>
                  </a:schemeClr>
                </a:solidFill>
              </a:rPr>
              <a:t> Magnusson, former SAFS student</a:t>
            </a:r>
            <a:endParaRPr lang="en-US" sz="1200" dirty="0">
              <a:solidFill>
                <a:schemeClr val="bg1">
                  <a:lumMod val="50000"/>
                </a:schemeClr>
              </a:solidFill>
            </a:endParaRPr>
          </a:p>
        </p:txBody>
      </p:sp>
    </p:spTree>
    <p:extLst>
      <p:ext uri="{BB962C8B-B14F-4D97-AF65-F5344CB8AC3E}">
        <p14:creationId xmlns:p14="http://schemas.microsoft.com/office/powerpoint/2010/main" val="4410613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Trevor Branch\Documents\FISH507 R graphics\Lecture 6 colors and shades\Background\ColorBrew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915"/>
            <a:ext cx="8839200" cy="56152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007817" y="6400800"/>
            <a:ext cx="2133600" cy="228600"/>
          </a:xfrm>
        </p:spPr>
        <p:txBody>
          <a:bodyPr>
            <a:normAutofit fontScale="90000"/>
          </a:bodyPr>
          <a:lstStyle/>
          <a:p>
            <a:pPr algn="r"/>
            <a:r>
              <a:rPr lang="en-US" sz="1200" dirty="0">
                <a:solidFill>
                  <a:schemeClr val="bg1">
                    <a:lumMod val="50000"/>
                  </a:schemeClr>
                </a:solidFill>
              </a:rPr>
              <a:t>http://colorbrewer2.org/</a:t>
            </a:r>
          </a:p>
        </p:txBody>
      </p:sp>
      <p:sp>
        <p:nvSpPr>
          <p:cNvPr id="4" name="TextBox 3"/>
          <p:cNvSpPr txBox="1"/>
          <p:nvPr/>
        </p:nvSpPr>
        <p:spPr>
          <a:xfrm>
            <a:off x="837568" y="5867400"/>
            <a:ext cx="3505832" cy="461665"/>
          </a:xfrm>
          <a:prstGeom prst="rect">
            <a:avLst/>
          </a:prstGeom>
          <a:noFill/>
        </p:spPr>
        <p:txBody>
          <a:bodyPr wrap="none" rtlCol="0">
            <a:spAutoFit/>
          </a:bodyPr>
          <a:lstStyle/>
          <a:p>
            <a:r>
              <a:rPr lang="en-US" sz="2400" dirty="0" smtClean="0"/>
              <a:t>R package “</a:t>
            </a:r>
            <a:r>
              <a:rPr lang="en-US" sz="2400" dirty="0" err="1" smtClean="0"/>
              <a:t>RColorBrewer</a:t>
            </a:r>
            <a:r>
              <a:rPr lang="en-US" sz="2400" dirty="0" smtClean="0"/>
              <a:t>”</a:t>
            </a:r>
            <a:endParaRPr lang="en-US" sz="2400" dirty="0"/>
          </a:p>
        </p:txBody>
      </p:sp>
    </p:spTree>
    <p:extLst>
      <p:ext uri="{BB962C8B-B14F-4D97-AF65-F5344CB8AC3E}">
        <p14:creationId xmlns:p14="http://schemas.microsoft.com/office/powerpoint/2010/main" val="34731107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0" y="6400800"/>
            <a:ext cx="4114800" cy="228600"/>
          </a:xfrm>
        </p:spPr>
        <p:txBody>
          <a:bodyPr>
            <a:noAutofit/>
          </a:bodyPr>
          <a:lstStyle/>
          <a:p>
            <a:pPr algn="r"/>
            <a:r>
              <a:rPr lang="en-US" sz="1200" dirty="0">
                <a:solidFill>
                  <a:schemeClr val="bg1">
                    <a:lumMod val="50000"/>
                  </a:schemeClr>
                </a:solidFill>
              </a:rPr>
              <a:t>http://geography.uoregon.edu/datagraphics/color_scales.htm</a:t>
            </a:r>
          </a:p>
        </p:txBody>
      </p:sp>
      <p:pic>
        <p:nvPicPr>
          <p:cNvPr id="9218" name="Picture 2" descr="C:\Users\Trevor Branch\Documents\FISH507 R graphics\Lecture 6 colors and shades\Background\ColorSchem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457200"/>
            <a:ext cx="5945188" cy="5486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95400" y="2438400"/>
            <a:ext cx="5334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00200" y="3505200"/>
            <a:ext cx="5334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0" y="4624953"/>
            <a:ext cx="5334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15698" y="5699502"/>
            <a:ext cx="5334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90600" y="457200"/>
            <a:ext cx="67818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133600" y="282253"/>
            <a:ext cx="4829977" cy="923330"/>
          </a:xfrm>
          <a:prstGeom prst="rect">
            <a:avLst/>
          </a:prstGeom>
          <a:noFill/>
        </p:spPr>
        <p:txBody>
          <a:bodyPr wrap="none" rtlCol="0">
            <a:spAutoFit/>
          </a:bodyPr>
          <a:lstStyle/>
          <a:p>
            <a:pPr algn="ctr"/>
            <a:r>
              <a:rPr lang="en-US" sz="3600" dirty="0" smtClean="0"/>
              <a:t>Diverging color schemes </a:t>
            </a:r>
          </a:p>
          <a:p>
            <a:pPr algn="ctr"/>
            <a:r>
              <a:rPr lang="en-US" dirty="0" smtClean="0"/>
              <a:t>(also sequential, categorical, other)</a:t>
            </a:r>
            <a:endParaRPr lang="en-US" dirty="0"/>
          </a:p>
        </p:txBody>
      </p:sp>
    </p:spTree>
    <p:extLst>
      <p:ext uri="{BB962C8B-B14F-4D97-AF65-F5344CB8AC3E}">
        <p14:creationId xmlns:p14="http://schemas.microsoft.com/office/powerpoint/2010/main" val="30105931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066800"/>
            <a:ext cx="4800600" cy="434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a:spLocks noGrp="1"/>
          </p:cNvSpPr>
          <p:nvPr>
            <p:ph type="title"/>
          </p:nvPr>
        </p:nvSpPr>
        <p:spPr>
          <a:xfrm>
            <a:off x="457200" y="228600"/>
            <a:ext cx="8229600" cy="893508"/>
          </a:xfrm>
        </p:spPr>
        <p:txBody>
          <a:bodyPr>
            <a:normAutofit/>
          </a:bodyPr>
          <a:lstStyle/>
          <a:p>
            <a:r>
              <a:rPr lang="en-US" sz="3600" dirty="0" smtClean="0"/>
              <a:t>Custom palettes</a:t>
            </a:r>
            <a:endParaRPr lang="en-US" sz="3600" dirty="0"/>
          </a:p>
        </p:txBody>
      </p:sp>
      <p:sp>
        <p:nvSpPr>
          <p:cNvPr id="4" name="Rectangle 3"/>
          <p:cNvSpPr/>
          <p:nvPr/>
        </p:nvSpPr>
        <p:spPr>
          <a:xfrm>
            <a:off x="1023937" y="5638800"/>
            <a:ext cx="7891463" cy="954107"/>
          </a:xfrm>
          <a:prstGeom prst="rect">
            <a:avLst/>
          </a:prstGeom>
        </p:spPr>
        <p:txBody>
          <a:bodyPr wrap="square">
            <a:spAutoFit/>
          </a:bodyPr>
          <a:lstStyle/>
          <a:p>
            <a:r>
              <a:rPr lang="en-US" sz="1400" dirty="0" err="1">
                <a:latin typeface="Courier New" pitchFamily="49" charset="0"/>
                <a:cs typeface="Courier New" pitchFamily="49" charset="0"/>
              </a:rPr>
              <a:t>blue.pal</a:t>
            </a:r>
            <a:r>
              <a:rPr lang="en-US" sz="1400" dirty="0">
                <a:latin typeface="Courier New" pitchFamily="49" charset="0"/>
                <a:cs typeface="Courier New" pitchFamily="49" charset="0"/>
              </a:rPr>
              <a:t> &lt;- </a:t>
            </a:r>
            <a:r>
              <a:rPr lang="en-US" sz="1400" dirty="0" err="1">
                <a:latin typeface="Courier New" pitchFamily="49" charset="0"/>
                <a:cs typeface="Courier New" pitchFamily="49" charset="0"/>
              </a:rPr>
              <a:t>colorRampPalette</a:t>
            </a:r>
            <a:r>
              <a:rPr lang="en-US" sz="1400" dirty="0">
                <a:latin typeface="Courier New" pitchFamily="49" charset="0"/>
                <a:cs typeface="Courier New" pitchFamily="49" charset="0"/>
              </a:rPr>
              <a:t>(c("blue", "white")) </a:t>
            </a:r>
          </a:p>
          <a:p>
            <a:r>
              <a:rPr lang="en-US" sz="1400" dirty="0" err="1">
                <a:latin typeface="Courier New" pitchFamily="49" charset="0"/>
                <a:cs typeface="Courier New" pitchFamily="49" charset="0"/>
              </a:rPr>
              <a:t>blue.cols</a:t>
            </a:r>
            <a:r>
              <a:rPr lang="en-US" sz="1400" dirty="0">
                <a:latin typeface="Courier New" pitchFamily="49" charset="0"/>
                <a:cs typeface="Courier New" pitchFamily="49" charset="0"/>
              </a:rPr>
              <a:t> &lt;- </a:t>
            </a:r>
            <a:r>
              <a:rPr lang="en-US" sz="1400" dirty="0" err="1">
                <a:latin typeface="Courier New" pitchFamily="49" charset="0"/>
                <a:cs typeface="Courier New" pitchFamily="49" charset="0"/>
              </a:rPr>
              <a:t>blue.pal</a:t>
            </a:r>
            <a:r>
              <a:rPr lang="en-US" sz="1400" dirty="0">
                <a:latin typeface="Courier New" pitchFamily="49" charset="0"/>
                <a:cs typeface="Courier New" pitchFamily="49" charset="0"/>
              </a:rPr>
              <a:t>(n=6)[1:5] </a:t>
            </a:r>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polygon(..., </a:t>
            </a:r>
            <a:r>
              <a:rPr lang="en-US" sz="1400" dirty="0">
                <a:latin typeface="Courier New" pitchFamily="49" charset="0"/>
                <a:cs typeface="Courier New" pitchFamily="49" charset="0"/>
              </a:rPr>
              <a:t>col=</a:t>
            </a:r>
            <a:r>
              <a:rPr lang="en-US" sz="1400" dirty="0" err="1">
                <a:latin typeface="Courier New" pitchFamily="49" charset="0"/>
                <a:cs typeface="Courier New" pitchFamily="49" charset="0"/>
              </a:rPr>
              <a:t>blue.cols</a:t>
            </a:r>
            <a:r>
              <a:rPr lang="en-US" sz="1400" dirty="0">
                <a:latin typeface="Courier New" pitchFamily="49" charset="0"/>
                <a:cs typeface="Courier New" pitchFamily="49" charset="0"/>
              </a:rPr>
              <a:t>[i])</a:t>
            </a:r>
          </a:p>
          <a:p>
            <a:endParaRPr lang="en-US" sz="1400" dirty="0">
              <a:latin typeface="Courier New" pitchFamily="49" charset="0"/>
              <a:cs typeface="Courier New" pitchFamily="49" charset="0"/>
            </a:endParaRPr>
          </a:p>
        </p:txBody>
      </p:sp>
      <p:sp>
        <p:nvSpPr>
          <p:cNvPr id="7" name="TextBox 6"/>
          <p:cNvSpPr txBox="1"/>
          <p:nvPr/>
        </p:nvSpPr>
        <p:spPr>
          <a:xfrm>
            <a:off x="3124200" y="6400800"/>
            <a:ext cx="6019801" cy="276999"/>
          </a:xfrm>
          <a:prstGeom prst="rect">
            <a:avLst/>
          </a:prstGeom>
          <a:noFill/>
        </p:spPr>
        <p:txBody>
          <a:bodyPr wrap="square" rtlCol="0">
            <a:spAutoFit/>
          </a:bodyPr>
          <a:lstStyle/>
          <a:p>
            <a:pPr algn="r"/>
            <a:r>
              <a:rPr lang="en-US" sz="1200" dirty="0" smtClean="0">
                <a:solidFill>
                  <a:schemeClr val="bg1">
                    <a:lumMod val="50000"/>
                  </a:schemeClr>
                </a:solidFill>
              </a:rPr>
              <a:t>Branch et al. (2010) Nature  468:431-435</a:t>
            </a:r>
            <a:endParaRPr lang="en-US" sz="1200" dirty="0">
              <a:solidFill>
                <a:schemeClr val="bg1">
                  <a:lumMod val="50000"/>
                </a:schemeClr>
              </a:solidFill>
            </a:endParaRPr>
          </a:p>
        </p:txBody>
      </p:sp>
    </p:spTree>
    <p:extLst>
      <p:ext uri="{BB962C8B-B14F-4D97-AF65-F5344CB8AC3E}">
        <p14:creationId xmlns:p14="http://schemas.microsoft.com/office/powerpoint/2010/main" val="1168653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124200" y="6172200"/>
            <a:ext cx="601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sz="1200" dirty="0">
                <a:solidFill>
                  <a:schemeClr val="bg1">
                    <a:lumMod val="50000"/>
                  </a:schemeClr>
                </a:solidFill>
              </a:rPr>
              <a:t>Photo: http://www.lukecole.com/Roadside%20Attractions/Mimetic/NY/BigDuck.htm</a:t>
            </a:r>
          </a:p>
          <a:p>
            <a:pPr algn="r"/>
            <a:r>
              <a:rPr lang="en-US" sz="1200" dirty="0" err="1" smtClean="0">
                <a:solidFill>
                  <a:schemeClr val="bg1">
                    <a:lumMod val="50000"/>
                  </a:schemeClr>
                </a:solidFill>
              </a:rPr>
              <a:t>Tufte</a:t>
            </a:r>
            <a:r>
              <a:rPr lang="en-US" sz="1200" dirty="0" smtClean="0">
                <a:solidFill>
                  <a:schemeClr val="bg1">
                    <a:lumMod val="50000"/>
                  </a:schemeClr>
                </a:solidFill>
              </a:rPr>
              <a:t> </a:t>
            </a:r>
            <a:r>
              <a:rPr lang="en-US" sz="1200" dirty="0">
                <a:solidFill>
                  <a:schemeClr val="bg1">
                    <a:lumMod val="50000"/>
                  </a:schemeClr>
                </a:solidFill>
              </a:rPr>
              <a:t>ER </a:t>
            </a:r>
            <a:r>
              <a:rPr lang="en-US" sz="1200" dirty="0" smtClean="0">
                <a:solidFill>
                  <a:schemeClr val="bg1">
                    <a:lumMod val="50000"/>
                  </a:schemeClr>
                </a:solidFill>
              </a:rPr>
              <a:t>(2001) </a:t>
            </a:r>
            <a:r>
              <a:rPr lang="en-US" sz="1200" dirty="0">
                <a:solidFill>
                  <a:schemeClr val="bg1">
                    <a:lumMod val="50000"/>
                  </a:schemeClr>
                </a:solidFill>
              </a:rPr>
              <a:t>The visual display of quantitative information, p. 117</a:t>
            </a:r>
          </a:p>
        </p:txBody>
      </p:sp>
      <p:sp>
        <p:nvSpPr>
          <p:cNvPr id="41988" name="Text Box 4"/>
          <p:cNvSpPr txBox="1">
            <a:spLocks noChangeArrowheads="1"/>
          </p:cNvSpPr>
          <p:nvPr/>
        </p:nvSpPr>
        <p:spPr bwMode="auto">
          <a:xfrm>
            <a:off x="1143000" y="228600"/>
            <a:ext cx="6705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4000"/>
              <a:t>Chart ducks</a:t>
            </a:r>
          </a:p>
        </p:txBody>
      </p:sp>
      <p:sp>
        <p:nvSpPr>
          <p:cNvPr id="41989" name="Text Box 5"/>
          <p:cNvSpPr txBox="1">
            <a:spLocks noChangeArrowheads="1"/>
          </p:cNvSpPr>
          <p:nvPr/>
        </p:nvSpPr>
        <p:spPr bwMode="auto">
          <a:xfrm>
            <a:off x="1143000" y="1066800"/>
            <a:ext cx="670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“…warning of Pugin: It is all right to decorate construction but never construct decoration”</a:t>
            </a:r>
          </a:p>
        </p:txBody>
      </p:sp>
      <p:pic>
        <p:nvPicPr>
          <p:cNvPr id="419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943225"/>
            <a:ext cx="3895725"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03278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5903893"/>
            <a:ext cx="8839199" cy="692497"/>
          </a:xfrm>
          <a:prstGeom prst="rect">
            <a:avLst/>
          </a:prstGeom>
        </p:spPr>
        <p:txBody>
          <a:bodyPr wrap="square">
            <a:spAutoFit/>
          </a:bodyPr>
          <a:lstStyle/>
          <a:p>
            <a:r>
              <a:rPr lang="en-US" sz="1300" dirty="0" err="1" smtClean="0">
                <a:latin typeface="Courier New" pitchFamily="49" charset="0"/>
                <a:cs typeface="Courier New" pitchFamily="49" charset="0"/>
              </a:rPr>
              <a:t>paletteable.egg</a:t>
            </a:r>
            <a:r>
              <a:rPr lang="en-US" sz="1300" dirty="0" smtClean="0">
                <a:latin typeface="Courier New" pitchFamily="49" charset="0"/>
                <a:cs typeface="Courier New" pitchFamily="49" charset="0"/>
              </a:rPr>
              <a:t> &lt;- </a:t>
            </a:r>
            <a:r>
              <a:rPr lang="en-US" sz="1300" dirty="0" err="1" smtClean="0">
                <a:latin typeface="Courier New" pitchFamily="49" charset="0"/>
                <a:cs typeface="Courier New" pitchFamily="49" charset="0"/>
              </a:rPr>
              <a:t>colorRampPalette</a:t>
            </a:r>
            <a:r>
              <a:rPr lang="en-US" sz="1300" dirty="0" smtClean="0">
                <a:latin typeface="Courier New" pitchFamily="49" charset="0"/>
                <a:cs typeface="Courier New" pitchFamily="49" charset="0"/>
              </a:rPr>
              <a:t>(c</a:t>
            </a:r>
            <a:r>
              <a:rPr lang="en-US" sz="1300" dirty="0">
                <a:latin typeface="Courier New" pitchFamily="49" charset="0"/>
                <a:cs typeface="Courier New" pitchFamily="49" charset="0"/>
              </a:rPr>
              <a:t>("#BFEFFF","white","white</a:t>
            </a:r>
            <a:r>
              <a:rPr lang="en-US" sz="1300" dirty="0" smtClean="0">
                <a:latin typeface="Courier New" pitchFamily="49" charset="0"/>
                <a:cs typeface="Courier New" pitchFamily="49" charset="0"/>
              </a:rPr>
              <a:t>","</a:t>
            </a:r>
            <a:r>
              <a:rPr lang="en-US" sz="1300" dirty="0">
                <a:latin typeface="Courier New" pitchFamily="49" charset="0"/>
                <a:cs typeface="Courier New" pitchFamily="49" charset="0"/>
              </a:rPr>
              <a:t>yellow","#FFC125</a:t>
            </a:r>
            <a:r>
              <a:rPr lang="en-US" sz="1300" dirty="0" smtClean="0">
                <a:latin typeface="Courier New" pitchFamily="49" charset="0"/>
                <a:cs typeface="Courier New" pitchFamily="49" charset="0"/>
              </a:rPr>
              <a:t>"))</a:t>
            </a:r>
          </a:p>
          <a:p>
            <a:r>
              <a:rPr lang="en-US" sz="1300" dirty="0" err="1" smtClean="0">
                <a:latin typeface="Courier New" pitchFamily="49" charset="0"/>
                <a:cs typeface="Courier New" pitchFamily="49" charset="0"/>
              </a:rPr>
              <a:t>filled.contour</a:t>
            </a:r>
            <a:r>
              <a:rPr lang="en-US" sz="1300" dirty="0" smtClean="0">
                <a:latin typeface="Courier New" pitchFamily="49" charset="0"/>
                <a:cs typeface="Courier New" pitchFamily="49" charset="0"/>
              </a:rPr>
              <a:t>(..., </a:t>
            </a:r>
            <a:r>
              <a:rPr lang="en-US" sz="1300" dirty="0" err="1">
                <a:latin typeface="Courier New" pitchFamily="49" charset="0"/>
                <a:cs typeface="Courier New" pitchFamily="49" charset="0"/>
              </a:rPr>
              <a:t>color.palette</a:t>
            </a:r>
            <a:r>
              <a:rPr lang="en-US" sz="1300" dirty="0">
                <a:latin typeface="Courier New" pitchFamily="49" charset="0"/>
                <a:cs typeface="Courier New" pitchFamily="49" charset="0"/>
              </a:rPr>
              <a:t> </a:t>
            </a:r>
            <a:r>
              <a:rPr lang="en-US" sz="1300" dirty="0" smtClean="0">
                <a:latin typeface="Courier New" pitchFamily="49" charset="0"/>
                <a:cs typeface="Courier New" pitchFamily="49" charset="0"/>
              </a:rPr>
              <a:t>= </a:t>
            </a:r>
            <a:r>
              <a:rPr lang="en-US" sz="1300" dirty="0" err="1" smtClean="0">
                <a:latin typeface="Courier New" pitchFamily="49" charset="0"/>
                <a:cs typeface="Courier New" pitchFamily="49" charset="0"/>
              </a:rPr>
              <a:t>paletteable.egg</a:t>
            </a:r>
            <a:r>
              <a:rPr lang="en-US" sz="1300" dirty="0" smtClean="0">
                <a:latin typeface="Courier New" pitchFamily="49" charset="0"/>
                <a:cs typeface="Courier New" pitchFamily="49" charset="0"/>
              </a:rPr>
              <a:t>)</a:t>
            </a:r>
            <a:endParaRPr lang="en-US" sz="1300" dirty="0">
              <a:latin typeface="Courier New" pitchFamily="49" charset="0"/>
              <a:cs typeface="Courier New" pitchFamily="49" charset="0"/>
            </a:endParaRPr>
          </a:p>
          <a:p>
            <a:endParaRPr lang="en-US" sz="1300" dirty="0">
              <a:latin typeface="Courier New" pitchFamily="49" charset="0"/>
              <a:cs typeface="Courier New" pitchFamily="49"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304800"/>
            <a:ext cx="5334000" cy="544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124200" y="6400800"/>
            <a:ext cx="6019801" cy="276999"/>
          </a:xfrm>
          <a:prstGeom prst="rect">
            <a:avLst/>
          </a:prstGeom>
          <a:noFill/>
        </p:spPr>
        <p:txBody>
          <a:bodyPr wrap="square" rtlCol="0">
            <a:spAutoFit/>
          </a:bodyPr>
          <a:lstStyle/>
          <a:p>
            <a:pPr algn="r"/>
            <a:r>
              <a:rPr lang="en-US" sz="1200" dirty="0" smtClean="0">
                <a:solidFill>
                  <a:schemeClr val="bg1">
                    <a:lumMod val="50000"/>
                  </a:schemeClr>
                </a:solidFill>
              </a:rPr>
              <a:t>Worm et al. (2009) Science  325:578-585</a:t>
            </a:r>
            <a:endParaRPr lang="en-US" sz="1200" dirty="0">
              <a:solidFill>
                <a:schemeClr val="bg1">
                  <a:lumMod val="50000"/>
                </a:schemeClr>
              </a:solidFill>
            </a:endParaRPr>
          </a:p>
        </p:txBody>
      </p:sp>
    </p:spTree>
    <p:extLst>
      <p:ext uri="{BB962C8B-B14F-4D97-AF65-F5344CB8AC3E}">
        <p14:creationId xmlns:p14="http://schemas.microsoft.com/office/powerpoint/2010/main" val="41283668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15639"/>
            <a:ext cx="7022134" cy="5673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096" y="762000"/>
            <a:ext cx="1526304" cy="541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29" y="118833"/>
            <a:ext cx="7997371" cy="903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5029200" y="6248400"/>
            <a:ext cx="4114800" cy="381000"/>
          </a:xfrm>
        </p:spPr>
        <p:txBody>
          <a:bodyPr>
            <a:noAutofit/>
          </a:bodyPr>
          <a:lstStyle/>
          <a:p>
            <a:pPr algn="r"/>
            <a:r>
              <a:rPr lang="en-US" sz="1200" dirty="0" smtClean="0">
                <a:solidFill>
                  <a:schemeClr val="bg1">
                    <a:lumMod val="50000"/>
                  </a:schemeClr>
                </a:solidFill>
              </a:rPr>
              <a:t>Halpern et al. (2012) Nature 488:615-620</a:t>
            </a:r>
            <a:br>
              <a:rPr lang="en-US" sz="1200" dirty="0" smtClean="0">
                <a:solidFill>
                  <a:schemeClr val="bg1">
                    <a:lumMod val="50000"/>
                  </a:schemeClr>
                </a:solidFill>
              </a:rPr>
            </a:br>
            <a:r>
              <a:rPr lang="en-US" sz="1200" dirty="0">
                <a:solidFill>
                  <a:schemeClr val="bg1">
                    <a:lumMod val="50000"/>
                  </a:schemeClr>
                </a:solidFill>
              </a:rPr>
              <a:t>http://www.oceanhealthindex.org/</a:t>
            </a:r>
          </a:p>
        </p:txBody>
      </p:sp>
    </p:spTree>
    <p:extLst>
      <p:ext uri="{BB962C8B-B14F-4D97-AF65-F5344CB8AC3E}">
        <p14:creationId xmlns:p14="http://schemas.microsoft.com/office/powerpoint/2010/main" val="13193238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pPr marL="0" indent="0">
              <a:buNone/>
            </a:pPr>
            <a:r>
              <a:rPr lang="en-US" dirty="0" smtClean="0"/>
              <a:t>Ideas and R code for some slides from: </a:t>
            </a:r>
          </a:p>
          <a:p>
            <a:pPr marL="0" indent="0">
              <a:buNone/>
            </a:pPr>
            <a:r>
              <a:rPr lang="en-US" sz="2000" dirty="0"/>
              <a:t>http://</a:t>
            </a:r>
            <a:r>
              <a:rPr lang="en-US" sz="2000" dirty="0" smtClean="0"/>
              <a:t>research.stowers-institute.org/efg/Report/UsingColorInR.pdf</a:t>
            </a:r>
          </a:p>
          <a:p>
            <a:pPr marL="0" indent="0">
              <a:buNone/>
            </a:pPr>
            <a:r>
              <a:rPr lang="en-US" sz="2000" dirty="0"/>
              <a:t>http://</a:t>
            </a:r>
            <a:r>
              <a:rPr lang="en-US" sz="2000" dirty="0" smtClean="0"/>
              <a:t>research.stowers-institute.org/efg/R/Color/Chart/ColorChart.pdf</a:t>
            </a:r>
            <a:endParaRPr lang="en-US" sz="2000" dirty="0"/>
          </a:p>
          <a:p>
            <a:pPr marL="0" indent="0">
              <a:buNone/>
            </a:pPr>
            <a:r>
              <a:rPr lang="en-US" dirty="0" err="1" smtClean="0"/>
              <a:t>Arni</a:t>
            </a:r>
            <a:r>
              <a:rPr lang="en-US" dirty="0" smtClean="0"/>
              <a:t> Magnusson: for inventing </a:t>
            </a:r>
            <a:r>
              <a:rPr lang="en-US" dirty="0" err="1" smtClean="0"/>
              <a:t>rich.colors</a:t>
            </a:r>
            <a:r>
              <a:rPr lang="en-US" dirty="0" smtClean="0"/>
              <a:t>()</a:t>
            </a:r>
          </a:p>
          <a:p>
            <a:pPr marL="0" indent="0">
              <a:buNone/>
            </a:pPr>
            <a:r>
              <a:rPr lang="en-US" dirty="0" smtClean="0"/>
              <a:t>Melissa Clarkson for R color guide</a:t>
            </a:r>
          </a:p>
          <a:p>
            <a:pPr marL="0" indent="0">
              <a:buNone/>
            </a:pPr>
            <a:r>
              <a:rPr lang="en-US" sz="2000" dirty="0"/>
              <a:t>http://students.washington.edu/mclarkso/documents/colors%20Ver2.pdf</a:t>
            </a:r>
            <a:endParaRPr lang="en-US" sz="4000" dirty="0"/>
          </a:p>
        </p:txBody>
      </p:sp>
    </p:spTree>
    <p:extLst>
      <p:ext uri="{BB962C8B-B14F-4D97-AF65-F5344CB8AC3E}">
        <p14:creationId xmlns:p14="http://schemas.microsoft.com/office/powerpoint/2010/main" val="21122351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4267200" y="6172200"/>
            <a:ext cx="487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sz="1200" dirty="0">
                <a:solidFill>
                  <a:schemeClr val="bg1">
                    <a:lumMod val="50000"/>
                  </a:schemeClr>
                </a:solidFill>
              </a:rPr>
              <a:t>American Education magazine, 1970s</a:t>
            </a:r>
          </a:p>
          <a:p>
            <a:pPr algn="r"/>
            <a:r>
              <a:rPr lang="en-US" sz="1200" dirty="0" err="1" smtClean="0">
                <a:solidFill>
                  <a:schemeClr val="bg1">
                    <a:lumMod val="50000"/>
                  </a:schemeClr>
                </a:solidFill>
              </a:rPr>
              <a:t>Tufte</a:t>
            </a:r>
            <a:r>
              <a:rPr lang="en-US" sz="1200" dirty="0" smtClean="0">
                <a:solidFill>
                  <a:schemeClr val="bg1">
                    <a:lumMod val="50000"/>
                  </a:schemeClr>
                </a:solidFill>
              </a:rPr>
              <a:t> </a:t>
            </a:r>
            <a:r>
              <a:rPr lang="en-US" sz="1200" dirty="0">
                <a:solidFill>
                  <a:schemeClr val="bg1">
                    <a:lumMod val="50000"/>
                  </a:schemeClr>
                </a:solidFill>
              </a:rPr>
              <a:t>ER </a:t>
            </a:r>
            <a:r>
              <a:rPr lang="en-US" sz="1200" dirty="0" smtClean="0">
                <a:solidFill>
                  <a:schemeClr val="bg1">
                    <a:lumMod val="50000"/>
                  </a:schemeClr>
                </a:solidFill>
              </a:rPr>
              <a:t>(2001) </a:t>
            </a:r>
            <a:r>
              <a:rPr lang="en-US" sz="1200" dirty="0">
                <a:solidFill>
                  <a:schemeClr val="bg1">
                    <a:lumMod val="50000"/>
                  </a:schemeClr>
                </a:solidFill>
              </a:rPr>
              <a:t>The visual display of quantitative information, p. 118</a:t>
            </a:r>
          </a:p>
        </p:txBody>
      </p:sp>
      <p:sp>
        <p:nvSpPr>
          <p:cNvPr id="44036" name="Text Box 4"/>
          <p:cNvSpPr txBox="1">
            <a:spLocks noChangeArrowheads="1"/>
          </p:cNvSpPr>
          <p:nvPr/>
        </p:nvSpPr>
        <p:spPr bwMode="auto">
          <a:xfrm>
            <a:off x="4419600" y="304800"/>
            <a:ext cx="4343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200"/>
              <a:t>Age structure of college enrollment</a:t>
            </a:r>
          </a:p>
        </p:txBody>
      </p:sp>
      <p:pic>
        <p:nvPicPr>
          <p:cNvPr id="440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36830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95800" y="1752600"/>
            <a:ext cx="4495800" cy="2862322"/>
          </a:xfrm>
          <a:prstGeom prst="rect">
            <a:avLst/>
          </a:prstGeom>
          <a:noFill/>
        </p:spPr>
        <p:txBody>
          <a:bodyPr wrap="square" rtlCol="0">
            <a:spAutoFit/>
          </a:bodyPr>
          <a:lstStyle/>
          <a:p>
            <a:pPr algn="ctr"/>
            <a:r>
              <a:rPr lang="en-US" sz="2000" dirty="0" err="1" smtClean="0"/>
              <a:t>Tufte</a:t>
            </a:r>
            <a:r>
              <a:rPr lang="en-US" sz="2000" dirty="0" smtClean="0"/>
              <a:t>: “this may well be the worst graphic ever to find its way into print”</a:t>
            </a:r>
          </a:p>
          <a:p>
            <a:pPr algn="ctr"/>
            <a:endParaRPr lang="en-US" sz="2000" dirty="0" smtClean="0"/>
          </a:p>
          <a:p>
            <a:pPr algn="ctr"/>
            <a:r>
              <a:rPr lang="en-US" sz="2000" dirty="0" err="1" smtClean="0"/>
              <a:t>Tufte</a:t>
            </a:r>
            <a:r>
              <a:rPr lang="en-US" sz="2000" dirty="0" smtClean="0"/>
              <a:t>: “</a:t>
            </a:r>
            <a:r>
              <a:rPr lang="en-US" sz="2000" dirty="0"/>
              <a:t>If a picture is composed of two or more large, enclosed areas in different colors, then the picture falls apart. Unity will be maintained, however, if the colors of one area are repeatedly intermingled in the other</a:t>
            </a:r>
            <a:r>
              <a:rPr lang="en-US" sz="2000" dirty="0" smtClean="0"/>
              <a:t>....”</a:t>
            </a:r>
            <a:endParaRPr lang="en-US" sz="2000" dirty="0"/>
          </a:p>
        </p:txBody>
      </p:sp>
    </p:spTree>
    <p:extLst>
      <p:ext uri="{BB962C8B-B14F-4D97-AF65-F5344CB8AC3E}">
        <p14:creationId xmlns:p14="http://schemas.microsoft.com/office/powerpoint/2010/main" val="4258003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 Box 3"/>
          <p:cNvSpPr txBox="1">
            <a:spLocks noChangeArrowheads="1"/>
          </p:cNvSpPr>
          <p:nvPr/>
        </p:nvSpPr>
        <p:spPr bwMode="auto">
          <a:xfrm>
            <a:off x="5029200" y="6400800"/>
            <a:ext cx="4114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dirty="0" err="1" smtClean="0">
                <a:solidFill>
                  <a:schemeClr val="bg1">
                    <a:lumMod val="50000"/>
                  </a:schemeClr>
                </a:solidFill>
              </a:rPr>
              <a:t>Tufte</a:t>
            </a:r>
            <a:r>
              <a:rPr lang="en-US" sz="1200" dirty="0" smtClean="0">
                <a:solidFill>
                  <a:schemeClr val="bg1">
                    <a:lumMod val="50000"/>
                  </a:schemeClr>
                </a:solidFill>
              </a:rPr>
              <a:t> </a:t>
            </a:r>
            <a:r>
              <a:rPr lang="en-US" sz="1200" dirty="0">
                <a:solidFill>
                  <a:schemeClr val="bg1">
                    <a:lumMod val="50000"/>
                  </a:schemeClr>
                </a:solidFill>
              </a:rPr>
              <a:t>ER </a:t>
            </a:r>
            <a:r>
              <a:rPr lang="en-US" sz="1200" dirty="0" smtClean="0">
                <a:solidFill>
                  <a:schemeClr val="bg1">
                    <a:lumMod val="50000"/>
                  </a:schemeClr>
                </a:solidFill>
              </a:rPr>
              <a:t>(1997) </a:t>
            </a:r>
            <a:r>
              <a:rPr lang="en-US" sz="1200" dirty="0">
                <a:solidFill>
                  <a:schemeClr val="bg1">
                    <a:lumMod val="50000"/>
                  </a:schemeClr>
                </a:solidFill>
              </a:rPr>
              <a:t>Visual explanations, p. 76-77</a:t>
            </a:r>
          </a:p>
        </p:txBody>
      </p:sp>
      <p:pic>
        <p:nvPicPr>
          <p:cNvPr id="931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3" y="1665288"/>
            <a:ext cx="7202487" cy="46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9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563" y="22225"/>
            <a:ext cx="19177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57200" y="45184"/>
            <a:ext cx="6444343" cy="1631216"/>
          </a:xfrm>
          <a:prstGeom prst="rect">
            <a:avLst/>
          </a:prstGeom>
        </p:spPr>
        <p:txBody>
          <a:bodyPr wrap="square">
            <a:spAutoFit/>
          </a:bodyPr>
          <a:lstStyle/>
          <a:p>
            <a:pPr algn="ctr"/>
            <a:r>
              <a:rPr lang="en-US" sz="2000" dirty="0" smtClean="0"/>
              <a:t>“</a:t>
            </a:r>
            <a:r>
              <a:rPr lang="en-US" sz="2000" dirty="0" err="1" smtClean="0"/>
              <a:t>Tufte</a:t>
            </a:r>
            <a:r>
              <a:rPr lang="en-US" sz="2000" dirty="0" smtClean="0"/>
              <a:t>: Don’t </a:t>
            </a:r>
            <a:r>
              <a:rPr lang="en-US" sz="2000" dirty="0"/>
              <a:t>use up the entire color spectrum, or even all of a hue's levels. Particularly avoid ROYGBIV (red, orange, yellow, green, blue, indigo, violet), the color spectrum of the rainbow… one needs to constantly remind oneself which color means high vs. low values.”</a:t>
            </a:r>
          </a:p>
        </p:txBody>
      </p:sp>
    </p:spTree>
    <p:extLst>
      <p:ext uri="{BB962C8B-B14F-4D97-AF65-F5344CB8AC3E}">
        <p14:creationId xmlns:p14="http://schemas.microsoft.com/office/powerpoint/2010/main" val="3885943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ext Box 4"/>
          <p:cNvSpPr txBox="1">
            <a:spLocks noChangeArrowheads="1"/>
          </p:cNvSpPr>
          <p:nvPr/>
        </p:nvSpPr>
        <p:spPr bwMode="auto">
          <a:xfrm>
            <a:off x="5029200" y="6400800"/>
            <a:ext cx="4114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dirty="0" err="1" smtClean="0">
                <a:solidFill>
                  <a:schemeClr val="bg1">
                    <a:lumMod val="50000"/>
                  </a:schemeClr>
                </a:solidFill>
              </a:rPr>
              <a:t>Tufte</a:t>
            </a:r>
            <a:r>
              <a:rPr lang="en-US" sz="1200" dirty="0" smtClean="0">
                <a:solidFill>
                  <a:schemeClr val="bg1">
                    <a:lumMod val="50000"/>
                  </a:schemeClr>
                </a:solidFill>
              </a:rPr>
              <a:t> </a:t>
            </a:r>
            <a:r>
              <a:rPr lang="en-US" sz="1200" dirty="0">
                <a:solidFill>
                  <a:schemeClr val="bg1">
                    <a:lumMod val="50000"/>
                  </a:schemeClr>
                </a:solidFill>
              </a:rPr>
              <a:t>ER </a:t>
            </a:r>
            <a:r>
              <a:rPr lang="en-US" sz="1200" dirty="0" smtClean="0">
                <a:solidFill>
                  <a:schemeClr val="bg1">
                    <a:lumMod val="50000"/>
                  </a:schemeClr>
                </a:solidFill>
              </a:rPr>
              <a:t>(1997) </a:t>
            </a:r>
            <a:r>
              <a:rPr lang="en-US" sz="1200" dirty="0">
                <a:solidFill>
                  <a:schemeClr val="bg1">
                    <a:lumMod val="50000"/>
                  </a:schemeClr>
                </a:solidFill>
              </a:rPr>
              <a:t>Visual explanations, p. 76-77</a:t>
            </a:r>
          </a:p>
        </p:txBody>
      </p:sp>
      <p:pic>
        <p:nvPicPr>
          <p:cNvPr id="829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76400"/>
            <a:ext cx="7202488"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0"/>
            <a:ext cx="1938338"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57200" y="355937"/>
            <a:ext cx="6444343" cy="1015663"/>
          </a:xfrm>
          <a:prstGeom prst="rect">
            <a:avLst/>
          </a:prstGeom>
        </p:spPr>
        <p:txBody>
          <a:bodyPr wrap="square">
            <a:spAutoFit/>
          </a:bodyPr>
          <a:lstStyle/>
          <a:p>
            <a:pPr algn="ctr"/>
            <a:r>
              <a:rPr lang="en-US" sz="2000" dirty="0" smtClean="0"/>
              <a:t>“</a:t>
            </a:r>
            <a:r>
              <a:rPr lang="en-US" sz="2000" dirty="0" err="1" smtClean="0"/>
              <a:t>Tufte</a:t>
            </a:r>
            <a:r>
              <a:rPr lang="en-US" sz="2000" dirty="0" smtClean="0"/>
              <a:t>: </a:t>
            </a:r>
            <a:r>
              <a:rPr lang="en-US" sz="2000" dirty="0"/>
              <a:t>Placing of bright colors mixed with white produces unpleasant </a:t>
            </a:r>
            <a:r>
              <a:rPr lang="en-US" sz="2000" dirty="0" smtClean="0"/>
              <a:t>effects. Instead use </a:t>
            </a:r>
            <a:r>
              <a:rPr lang="en-US" sz="2000" dirty="0"/>
              <a:t>colors found in nature, especially those on the lighter side</a:t>
            </a:r>
            <a:r>
              <a:rPr lang="en-US" sz="2000" dirty="0" smtClean="0"/>
              <a:t>.”</a:t>
            </a:r>
            <a:endParaRPr lang="en-US" sz="2000" dirty="0"/>
          </a:p>
        </p:txBody>
      </p:sp>
    </p:spTree>
    <p:extLst>
      <p:ext uri="{BB962C8B-B14F-4D97-AF65-F5344CB8AC3E}">
        <p14:creationId xmlns:p14="http://schemas.microsoft.com/office/powerpoint/2010/main" val="4294123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5791200" y="1905000"/>
            <a:ext cx="3124200" cy="1630363"/>
          </a:xfrm>
        </p:spPr>
        <p:txBody>
          <a:bodyPr>
            <a:normAutofit fontScale="90000"/>
          </a:bodyPr>
          <a:lstStyle/>
          <a:p>
            <a:r>
              <a:rPr lang="en-US" sz="4000" dirty="0" err="1" smtClean="0"/>
              <a:t>Tufte</a:t>
            </a:r>
            <a:r>
              <a:rPr lang="en-US" sz="4000" dirty="0" smtClean="0"/>
              <a:t>: subtle color shifts using </a:t>
            </a:r>
            <a:r>
              <a:rPr lang="en-US" sz="4000" dirty="0"/>
              <a:t>thin gray lines</a:t>
            </a:r>
          </a:p>
        </p:txBody>
      </p:sp>
      <p:sp>
        <p:nvSpPr>
          <p:cNvPr id="76804" name="Text Box 4"/>
          <p:cNvSpPr txBox="1">
            <a:spLocks noChangeArrowheads="1"/>
          </p:cNvSpPr>
          <p:nvPr/>
        </p:nvSpPr>
        <p:spPr bwMode="auto">
          <a:xfrm>
            <a:off x="5943600" y="6400800"/>
            <a:ext cx="3200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200" dirty="0" err="1" smtClean="0">
                <a:solidFill>
                  <a:schemeClr val="bg1">
                    <a:lumMod val="50000"/>
                  </a:schemeClr>
                </a:solidFill>
              </a:rPr>
              <a:t>Tufte</a:t>
            </a:r>
            <a:r>
              <a:rPr lang="en-US" sz="1200" dirty="0" smtClean="0">
                <a:solidFill>
                  <a:schemeClr val="bg1">
                    <a:lumMod val="50000"/>
                  </a:schemeClr>
                </a:solidFill>
              </a:rPr>
              <a:t> </a:t>
            </a:r>
            <a:r>
              <a:rPr lang="en-US" sz="1200" dirty="0">
                <a:solidFill>
                  <a:schemeClr val="bg1">
                    <a:lumMod val="50000"/>
                  </a:schemeClr>
                </a:solidFill>
              </a:rPr>
              <a:t>ER </a:t>
            </a:r>
            <a:r>
              <a:rPr lang="en-US" sz="1200" dirty="0" smtClean="0">
                <a:solidFill>
                  <a:schemeClr val="bg1">
                    <a:lumMod val="50000"/>
                  </a:schemeClr>
                </a:solidFill>
              </a:rPr>
              <a:t>(1997) </a:t>
            </a:r>
            <a:r>
              <a:rPr lang="en-US" sz="1200" dirty="0">
                <a:solidFill>
                  <a:schemeClr val="bg1">
                    <a:lumMod val="50000"/>
                  </a:schemeClr>
                </a:solidFill>
              </a:rPr>
              <a:t>Visual Explanations, p. 113</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1" y="-1"/>
            <a:ext cx="5638799" cy="6699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42999" y="6538119"/>
            <a:ext cx="917239" cy="369332"/>
          </a:xfrm>
          <a:prstGeom prst="rect">
            <a:avLst/>
          </a:prstGeom>
          <a:noFill/>
        </p:spPr>
        <p:txBody>
          <a:bodyPr wrap="none" rtlCol="0">
            <a:spAutoFit/>
          </a:bodyPr>
          <a:lstStyle/>
          <a:p>
            <a:r>
              <a:rPr lang="en-US" dirty="0" smtClean="0"/>
              <a:t>Original</a:t>
            </a:r>
            <a:endParaRPr lang="en-US" dirty="0"/>
          </a:p>
        </p:txBody>
      </p:sp>
      <p:sp>
        <p:nvSpPr>
          <p:cNvPr id="8" name="TextBox 7"/>
          <p:cNvSpPr txBox="1"/>
          <p:nvPr/>
        </p:nvSpPr>
        <p:spPr>
          <a:xfrm>
            <a:off x="3611106" y="6538119"/>
            <a:ext cx="1578124" cy="369332"/>
          </a:xfrm>
          <a:prstGeom prst="rect">
            <a:avLst/>
          </a:prstGeom>
          <a:noFill/>
        </p:spPr>
        <p:txBody>
          <a:bodyPr wrap="none" rtlCol="0">
            <a:spAutoFit/>
          </a:bodyPr>
          <a:lstStyle/>
          <a:p>
            <a:r>
              <a:rPr lang="en-US" dirty="0" smtClean="0"/>
              <a:t>Revised (</a:t>
            </a:r>
            <a:r>
              <a:rPr lang="en-US" dirty="0" err="1" smtClean="0"/>
              <a:t>Tufte</a:t>
            </a:r>
            <a:r>
              <a:rPr lang="en-US" dirty="0" smtClean="0"/>
              <a:t>)</a:t>
            </a:r>
            <a:endParaRPr lang="en-US" dirty="0"/>
          </a:p>
        </p:txBody>
      </p:sp>
    </p:spTree>
    <p:extLst>
      <p:ext uri="{BB962C8B-B14F-4D97-AF65-F5344CB8AC3E}">
        <p14:creationId xmlns:p14="http://schemas.microsoft.com/office/powerpoint/2010/main" val="3749991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57" y="304800"/>
            <a:ext cx="8229600" cy="1938992"/>
          </a:xfrm>
          <a:prstGeom prst="rect">
            <a:avLst/>
          </a:prstGeom>
        </p:spPr>
        <p:txBody>
          <a:bodyPr wrap="square">
            <a:spAutoFit/>
          </a:bodyPr>
          <a:lstStyle/>
          <a:p>
            <a:pPr algn="ctr"/>
            <a:r>
              <a:rPr lang="en-US" sz="2400" dirty="0" smtClean="0"/>
              <a:t>“</a:t>
            </a:r>
            <a:r>
              <a:rPr lang="en-US" sz="2400" dirty="0" err="1" smtClean="0"/>
              <a:t>Tufte</a:t>
            </a:r>
            <a:r>
              <a:rPr lang="en-US" sz="2400" dirty="0" smtClean="0"/>
              <a:t>: Don’t </a:t>
            </a:r>
            <a:r>
              <a:rPr lang="en-US" sz="2400" dirty="0"/>
              <a:t>use up the entire color spectrum, or even all of a hue's levels. Particularly avoid ROYGBIV (red, orange, yellow, green, blue, indigo, violet), the color spectrum of the rainbow… one needs to constantly remind oneself which color means high vs. low values.”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10417"/>
            <a:ext cx="9144000" cy="3203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609928" y="2438400"/>
            <a:ext cx="2005614" cy="369332"/>
          </a:xfrm>
          <a:prstGeom prst="rect">
            <a:avLst/>
          </a:prstGeom>
          <a:noFill/>
        </p:spPr>
        <p:txBody>
          <a:bodyPr wrap="none" rtlCol="0">
            <a:spAutoFit/>
          </a:bodyPr>
          <a:lstStyle/>
          <a:p>
            <a:pPr algn="ctr"/>
            <a:r>
              <a:rPr lang="en-US" b="1" dirty="0" smtClean="0"/>
              <a:t>Blue whale catches</a:t>
            </a:r>
            <a:endParaRPr lang="en-US" b="1" dirty="0"/>
          </a:p>
        </p:txBody>
      </p:sp>
      <p:sp>
        <p:nvSpPr>
          <p:cNvPr id="6" name="TextBox 5"/>
          <p:cNvSpPr txBox="1"/>
          <p:nvPr/>
        </p:nvSpPr>
        <p:spPr>
          <a:xfrm>
            <a:off x="3124200" y="6400800"/>
            <a:ext cx="6019801" cy="276999"/>
          </a:xfrm>
          <a:prstGeom prst="rect">
            <a:avLst/>
          </a:prstGeom>
          <a:noFill/>
        </p:spPr>
        <p:txBody>
          <a:bodyPr wrap="square" rtlCol="0">
            <a:spAutoFit/>
          </a:bodyPr>
          <a:lstStyle/>
          <a:p>
            <a:pPr algn="r"/>
            <a:r>
              <a:rPr lang="en-US" sz="1200" dirty="0">
                <a:solidFill>
                  <a:schemeClr val="bg1">
                    <a:lumMod val="50000"/>
                  </a:schemeClr>
                </a:solidFill>
              </a:rPr>
              <a:t>Figure by Daniel Palacios, in Branch </a:t>
            </a:r>
            <a:r>
              <a:rPr lang="en-US" sz="1200" dirty="0" smtClean="0">
                <a:solidFill>
                  <a:schemeClr val="bg1">
                    <a:lumMod val="50000"/>
                  </a:schemeClr>
                </a:solidFill>
              </a:rPr>
              <a:t>et al. (2007) Mammal Review 37:116-175</a:t>
            </a:r>
            <a:endParaRPr lang="en-US" sz="1200" dirty="0">
              <a:solidFill>
                <a:schemeClr val="bg1">
                  <a:lumMod val="50000"/>
                </a:schemeClr>
              </a:solidFill>
            </a:endParaRPr>
          </a:p>
        </p:txBody>
      </p:sp>
    </p:spTree>
    <p:extLst>
      <p:ext uri="{BB962C8B-B14F-4D97-AF65-F5344CB8AC3E}">
        <p14:creationId xmlns:p14="http://schemas.microsoft.com/office/powerpoint/2010/main" val="11902752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702414"/>
            <a:ext cx="9144000" cy="3469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124200" y="6400800"/>
            <a:ext cx="6019801" cy="276999"/>
          </a:xfrm>
          <a:prstGeom prst="rect">
            <a:avLst/>
          </a:prstGeom>
          <a:noFill/>
        </p:spPr>
        <p:txBody>
          <a:bodyPr wrap="square" rtlCol="0">
            <a:spAutoFit/>
          </a:bodyPr>
          <a:lstStyle/>
          <a:p>
            <a:pPr algn="r"/>
            <a:r>
              <a:rPr lang="en-US" sz="1200" dirty="0" smtClean="0">
                <a:solidFill>
                  <a:schemeClr val="bg1">
                    <a:lumMod val="50000"/>
                  </a:schemeClr>
                </a:solidFill>
              </a:rPr>
              <a:t>Figure by Daniel Palacios, in Branch et al. (2007) Mammal Review 37:116-175</a:t>
            </a:r>
            <a:endParaRPr lang="en-US" sz="1200" dirty="0">
              <a:solidFill>
                <a:schemeClr val="bg1">
                  <a:lumMod val="50000"/>
                </a:schemeClr>
              </a:solidFill>
            </a:endParaRPr>
          </a:p>
        </p:txBody>
      </p:sp>
      <p:sp>
        <p:nvSpPr>
          <p:cNvPr id="4" name="Rectangle 3"/>
          <p:cNvSpPr/>
          <p:nvPr/>
        </p:nvSpPr>
        <p:spPr>
          <a:xfrm>
            <a:off x="0" y="228600"/>
            <a:ext cx="9144000" cy="1569660"/>
          </a:xfrm>
          <a:prstGeom prst="rect">
            <a:avLst/>
          </a:prstGeom>
        </p:spPr>
        <p:txBody>
          <a:bodyPr wrap="square">
            <a:spAutoFit/>
          </a:bodyPr>
          <a:lstStyle/>
          <a:p>
            <a:pPr algn="ctr"/>
            <a:r>
              <a:rPr lang="en-US" sz="2400" dirty="0" err="1" smtClean="0"/>
              <a:t>Tufte</a:t>
            </a:r>
            <a:r>
              <a:rPr lang="en-US" sz="2400" dirty="0" smtClean="0"/>
              <a:t>: “Color </a:t>
            </a:r>
            <a:r>
              <a:rPr lang="en-US" sz="2400" dirty="0"/>
              <a:t>spots against a light gray or muted field highlight and italicize data” </a:t>
            </a:r>
          </a:p>
          <a:p>
            <a:pPr algn="ctr"/>
            <a:r>
              <a:rPr lang="en-US" sz="2400" dirty="0"/>
              <a:t>“Note the effectiveness and elegance of small spots of intense, saturated color for carrying information.”</a:t>
            </a:r>
          </a:p>
        </p:txBody>
      </p:sp>
      <p:sp>
        <p:nvSpPr>
          <p:cNvPr id="7" name="TextBox 6"/>
          <p:cNvSpPr txBox="1"/>
          <p:nvPr/>
        </p:nvSpPr>
        <p:spPr>
          <a:xfrm>
            <a:off x="2717456" y="2245214"/>
            <a:ext cx="3790589" cy="369332"/>
          </a:xfrm>
          <a:prstGeom prst="rect">
            <a:avLst/>
          </a:prstGeom>
          <a:noFill/>
        </p:spPr>
        <p:txBody>
          <a:bodyPr wrap="none" rtlCol="0">
            <a:spAutoFit/>
          </a:bodyPr>
          <a:lstStyle/>
          <a:p>
            <a:pPr algn="ctr"/>
            <a:r>
              <a:rPr lang="en-US" b="1" dirty="0" smtClean="0"/>
              <a:t>Bathymetry and oceanographic fronts</a:t>
            </a:r>
            <a:endParaRPr lang="en-US" b="1" dirty="0"/>
          </a:p>
        </p:txBody>
      </p:sp>
    </p:spTree>
    <p:extLst>
      <p:ext uri="{BB962C8B-B14F-4D97-AF65-F5344CB8AC3E}">
        <p14:creationId xmlns:p14="http://schemas.microsoft.com/office/powerpoint/2010/main" val="3753089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1638</TotalTime>
  <Words>1274</Words>
  <Application>Microsoft Office PowerPoint</Application>
  <PresentationFormat>On-screen Show (4:3)</PresentationFormat>
  <Paragraphs>219</Paragraphs>
  <Slides>32</Slides>
  <Notes>7</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Lecture 5: using color and shading</vt:lpstr>
      <vt:lpstr>Video</vt:lpstr>
      <vt:lpstr>PowerPoint Presentation</vt:lpstr>
      <vt:lpstr>PowerPoint Presentation</vt:lpstr>
      <vt:lpstr>PowerPoint Presentation</vt:lpstr>
      <vt:lpstr>PowerPoint Presentation</vt:lpstr>
      <vt:lpstr>Tufte: subtle color shifts using thin gray 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People perceive color differently</vt:lpstr>
      <vt:lpstr>PowerPoint Presentation</vt:lpstr>
      <vt:lpstr>PowerPoint Presentation</vt:lpstr>
      <vt:lpstr>Color blindness: Ishihara test</vt:lpstr>
      <vt:lpstr>Color blindness</vt:lpstr>
      <vt:lpstr>PowerPoint Presentation</vt:lpstr>
      <vt:lpstr>PowerPoint Presentation</vt:lpstr>
      <vt:lpstr>PowerPoint Presentation</vt:lpstr>
      <vt:lpstr>Transparent colors in R</vt:lpstr>
      <vt:lpstr>PowerPoint Presentation</vt:lpstr>
      <vt:lpstr>Palettes</vt:lpstr>
      <vt:lpstr>rich.colors: much prettier than rainbow</vt:lpstr>
      <vt:lpstr>http://colorbrewer2.org/</vt:lpstr>
      <vt:lpstr>http://geography.uoregon.edu/datagraphics/color_scales.htm</vt:lpstr>
      <vt:lpstr>Custom palettes</vt:lpstr>
      <vt:lpstr>PowerPoint Presentation</vt:lpstr>
      <vt:lpstr>Halpern et al. (2012) Nature 488:615-620 http://www.oceanhealthindex.org/</vt:lpstr>
      <vt:lpstr>Acknowledgements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 Branch</dc:creator>
  <cp:lastModifiedBy>Trevor Branch</cp:lastModifiedBy>
  <cp:revision>62</cp:revision>
  <dcterms:created xsi:type="dcterms:W3CDTF">2011-08-30T21:32:50Z</dcterms:created>
  <dcterms:modified xsi:type="dcterms:W3CDTF">2012-10-24T07:15:58Z</dcterms:modified>
</cp:coreProperties>
</file>